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350" r:id="rId2"/>
    <p:sldId id="468" r:id="rId3"/>
    <p:sldId id="479" r:id="rId4"/>
    <p:sldId id="464" r:id="rId5"/>
    <p:sldId id="470" r:id="rId6"/>
    <p:sldId id="443" r:id="rId7"/>
    <p:sldId id="453" r:id="rId8"/>
    <p:sldId id="489" r:id="rId9"/>
    <p:sldId id="512" r:id="rId10"/>
    <p:sldId id="507" r:id="rId11"/>
    <p:sldId id="508" r:id="rId12"/>
    <p:sldId id="509" r:id="rId13"/>
    <p:sldId id="446" r:id="rId14"/>
    <p:sldId id="457" r:id="rId15"/>
    <p:sldId id="397" r:id="rId16"/>
    <p:sldId id="481" r:id="rId17"/>
    <p:sldId id="454" r:id="rId18"/>
    <p:sldId id="455" r:id="rId19"/>
    <p:sldId id="456" r:id="rId20"/>
    <p:sldId id="506" r:id="rId21"/>
    <p:sldId id="511" r:id="rId22"/>
    <p:sldId id="482" r:id="rId23"/>
    <p:sldId id="460" r:id="rId24"/>
    <p:sldId id="480" r:id="rId25"/>
    <p:sldId id="465" r:id="rId26"/>
    <p:sldId id="440" r:id="rId27"/>
  </p:sldIdLst>
  <p:sldSz cx="9144000" cy="6858000" type="screen4x3"/>
  <p:notesSz cx="7099300" cy="10234613"/>
  <p:custDataLst>
    <p:tags r:id="rId30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C8C93"/>
    <a:srgbClr val="0000CC"/>
    <a:srgbClr val="06548F"/>
    <a:srgbClr val="3333FF"/>
    <a:srgbClr val="BBE0E3"/>
    <a:srgbClr val="FF0000"/>
    <a:srgbClr val="0065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2" autoAdjust="0"/>
    <p:restoredTop sz="94681" autoAdjust="0"/>
  </p:normalViewPr>
  <p:slideViewPr>
    <p:cSldViewPr>
      <p:cViewPr varScale="1">
        <p:scale>
          <a:sx n="72" d="100"/>
          <a:sy n="72" d="100"/>
        </p:scale>
        <p:origin x="54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98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FF5EE-80BE-4138-ACF1-F7C1A322488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527E0BBB-9EF8-424E-BABD-94EFD232D4FA}" type="pres">
      <dgm:prSet presAssocID="{44CFF5EE-80BE-4138-ACF1-F7C1A32248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</dgm:ptLst>
  <dgm:cxnLst>
    <dgm:cxn modelId="{D25DECD7-5575-421D-B180-E05B0010E983}" type="presOf" srcId="{44CFF5EE-80BE-4138-ACF1-F7C1A3224883}" destId="{527E0BBB-9EF8-424E-BABD-94EFD232D4F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FF5EE-80BE-4138-ACF1-F7C1A322488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2DAC5339-A3E5-400C-8502-5E6030AEC19E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sz="2000" b="1" dirty="0">
              <a:solidFill>
                <a:schemeClr val="bg1"/>
              </a:solidFill>
              <a:sym typeface="Wingdings" panose="05000000000000000000" pitchFamily="2" charset="2"/>
            </a:rPr>
            <a:t>USI</a:t>
          </a:r>
        </a:p>
        <a:p>
          <a:r>
            <a:rPr lang="de-DE" sz="2000" b="0" dirty="0">
              <a:solidFill>
                <a:schemeClr val="bg1"/>
              </a:solidFill>
              <a:sym typeface="Wingdings" panose="05000000000000000000" pitchFamily="2" charset="2"/>
            </a:rPr>
            <a:t>Universitäts-Sportinstitut</a:t>
          </a:r>
          <a:r>
            <a:rPr lang="de-DE" sz="2000" b="1" dirty="0">
              <a:solidFill>
                <a:schemeClr val="bg1"/>
              </a:solidFill>
              <a:sym typeface="Wingdings" panose="05000000000000000000" pitchFamily="2" charset="2"/>
            </a:rPr>
            <a:t> </a:t>
          </a:r>
        </a:p>
      </dgm:t>
    </dgm:pt>
    <dgm:pt modelId="{EF4A8156-A6EA-40CB-B9D9-036AE83571E4}" type="parTrans" cxnId="{0DDE5CFD-BA13-4970-A9C8-66CEBAAC182D}">
      <dgm:prSet/>
      <dgm:spPr/>
      <dgm:t>
        <a:bodyPr/>
        <a:lstStyle/>
        <a:p>
          <a:endParaRPr lang="de-AT"/>
        </a:p>
      </dgm:t>
    </dgm:pt>
    <dgm:pt modelId="{BA7945B0-56DB-4181-95EA-128A5AC94E00}" type="sibTrans" cxnId="{0DDE5CFD-BA13-4970-A9C8-66CEBAAC182D}">
      <dgm:prSet/>
      <dgm:spPr/>
      <dgm:t>
        <a:bodyPr/>
        <a:lstStyle/>
        <a:p>
          <a:endParaRPr lang="de-AT"/>
        </a:p>
      </dgm:t>
    </dgm:pt>
    <dgm:pt modelId="{0ED0AF2E-B51B-400A-89B6-4EB70E163D03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sz="2000" b="1" dirty="0">
              <a:solidFill>
                <a:schemeClr val="accent3">
                  <a:lumMod val="65000"/>
                </a:schemeClr>
              </a:solidFill>
              <a:sym typeface="Wingdings" panose="05000000000000000000" pitchFamily="2" charset="2"/>
            </a:rPr>
            <a:t>BSPA </a:t>
          </a:r>
          <a:r>
            <a:rPr lang="de-DE" sz="1800" b="0" dirty="0">
              <a:solidFill>
                <a:schemeClr val="accent3">
                  <a:lumMod val="65000"/>
                </a:schemeClr>
              </a:solidFill>
              <a:sym typeface="Wingdings" panose="05000000000000000000" pitchFamily="2" charset="2"/>
            </a:rPr>
            <a:t>Bundessportakademie</a:t>
          </a:r>
        </a:p>
      </dgm:t>
    </dgm:pt>
    <dgm:pt modelId="{CD6494FE-DE65-45FD-9C09-C952A07FAD8E}" type="parTrans" cxnId="{25302DF3-A3C2-425E-892D-C410C7EBE643}">
      <dgm:prSet/>
      <dgm:spPr/>
      <dgm:t>
        <a:bodyPr/>
        <a:lstStyle/>
        <a:p>
          <a:endParaRPr lang="de-AT"/>
        </a:p>
      </dgm:t>
    </dgm:pt>
    <dgm:pt modelId="{1E58622B-4881-48DE-95AC-D57882238114}" type="sibTrans" cxnId="{25302DF3-A3C2-425E-892D-C410C7EBE643}">
      <dgm:prSet/>
      <dgm:spPr/>
      <dgm:t>
        <a:bodyPr/>
        <a:lstStyle/>
        <a:p>
          <a:endParaRPr lang="de-AT"/>
        </a:p>
      </dgm:t>
    </dgm:pt>
    <dgm:pt modelId="{B4BE0B09-7B39-4F47-8791-67C98B5C4F3B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sz="2000" b="1" dirty="0">
              <a:solidFill>
                <a:schemeClr val="accent3">
                  <a:lumMod val="65000"/>
                </a:schemeClr>
              </a:solidFill>
              <a:sym typeface="Wingdings" panose="05000000000000000000" pitchFamily="2" charset="2"/>
            </a:rPr>
            <a:t>ÖISM</a:t>
          </a:r>
        </a:p>
        <a:p>
          <a:r>
            <a:rPr lang="de-DE" sz="1800" b="0" dirty="0">
              <a:solidFill>
                <a:schemeClr val="accent3">
                  <a:lumMod val="65000"/>
                </a:schemeClr>
              </a:solidFill>
              <a:sym typeface="Wingdings" panose="05000000000000000000" pitchFamily="2" charset="2"/>
            </a:rPr>
            <a:t>Österreichisches Institut für Sportmedizin</a:t>
          </a:r>
        </a:p>
      </dgm:t>
    </dgm:pt>
    <dgm:pt modelId="{0363E656-90B5-4A43-B562-C77674CCCBA8}" type="parTrans" cxnId="{951BCB0C-BE82-4BB6-A0D6-B8CC0BB7F0CF}">
      <dgm:prSet/>
      <dgm:spPr/>
      <dgm:t>
        <a:bodyPr/>
        <a:lstStyle/>
        <a:p>
          <a:endParaRPr lang="de-AT"/>
        </a:p>
      </dgm:t>
    </dgm:pt>
    <dgm:pt modelId="{B559D168-9F17-4620-99B0-A46984CDDEC4}" type="sibTrans" cxnId="{951BCB0C-BE82-4BB6-A0D6-B8CC0BB7F0CF}">
      <dgm:prSet/>
      <dgm:spPr/>
      <dgm:t>
        <a:bodyPr/>
        <a:lstStyle/>
        <a:p>
          <a:endParaRPr lang="de-AT"/>
        </a:p>
      </dgm:t>
    </dgm:pt>
    <dgm:pt modelId="{35799B6A-F4E1-4579-802A-8D190298966D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sz="2000" b="1" dirty="0">
              <a:solidFill>
                <a:schemeClr val="accent3">
                  <a:lumMod val="65000"/>
                </a:schemeClr>
              </a:solidFill>
            </a:rPr>
            <a:t>ZSSW</a:t>
          </a:r>
        </a:p>
        <a:p>
          <a:r>
            <a:rPr lang="de-DE" sz="1800" b="0" dirty="0">
              <a:solidFill>
                <a:schemeClr val="accent3">
                  <a:lumMod val="65000"/>
                </a:schemeClr>
              </a:solidFill>
            </a:rPr>
            <a:t>Zentrale für Sportgeräteverleih und Sportplatzverwaltung</a:t>
          </a:r>
        </a:p>
      </dgm:t>
    </dgm:pt>
    <dgm:pt modelId="{C90878D1-AFF9-487E-889D-C76DC49961F7}" type="parTrans" cxnId="{DC051DFC-3E49-404A-BF19-DE3F4EA79F80}">
      <dgm:prSet/>
      <dgm:spPr/>
      <dgm:t>
        <a:bodyPr/>
        <a:lstStyle/>
        <a:p>
          <a:endParaRPr lang="de-AT"/>
        </a:p>
      </dgm:t>
    </dgm:pt>
    <dgm:pt modelId="{9E3EBD1A-2B98-43EC-84BC-A1E912CC7309}" type="sibTrans" cxnId="{DC051DFC-3E49-404A-BF19-DE3F4EA79F80}">
      <dgm:prSet/>
      <dgm:spPr/>
      <dgm:t>
        <a:bodyPr/>
        <a:lstStyle/>
        <a:p>
          <a:endParaRPr lang="de-AT"/>
        </a:p>
      </dgm:t>
    </dgm:pt>
    <dgm:pt modelId="{3CAB0DE2-9A00-420D-AB64-61E8D832EFC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sz="2800" b="1" dirty="0">
              <a:solidFill>
                <a:schemeClr val="accent3"/>
              </a:solidFill>
              <a:sym typeface="Wingdings" panose="05000000000000000000" pitchFamily="2" charset="2"/>
            </a:rPr>
            <a:t>ISW</a:t>
          </a:r>
        </a:p>
        <a:p>
          <a:r>
            <a:rPr lang="de-DE" sz="2000" b="1" dirty="0">
              <a:solidFill>
                <a:schemeClr val="accent3"/>
              </a:solidFill>
              <a:sym typeface="Wingdings" panose="05000000000000000000" pitchFamily="2" charset="2"/>
            </a:rPr>
            <a:t>Institut für Sportwissenschaft </a:t>
          </a:r>
        </a:p>
      </dgm:t>
    </dgm:pt>
    <dgm:pt modelId="{36B69E34-5290-478C-826C-DAD9840ECD0E}" type="sibTrans" cxnId="{5103D97D-EE15-4ECB-8294-FD9A066CAC56}">
      <dgm:prSet/>
      <dgm:spPr/>
      <dgm:t>
        <a:bodyPr/>
        <a:lstStyle/>
        <a:p>
          <a:endParaRPr lang="de-AT"/>
        </a:p>
      </dgm:t>
    </dgm:pt>
    <dgm:pt modelId="{6FD1A49C-8E1E-45F9-9E75-235DA279A269}" type="parTrans" cxnId="{5103D97D-EE15-4ECB-8294-FD9A066CAC56}">
      <dgm:prSet/>
      <dgm:spPr/>
      <dgm:t>
        <a:bodyPr/>
        <a:lstStyle/>
        <a:p>
          <a:endParaRPr lang="de-AT"/>
        </a:p>
      </dgm:t>
    </dgm:pt>
    <dgm:pt modelId="{527E0BBB-9EF8-424E-BABD-94EFD232D4FA}" type="pres">
      <dgm:prSet presAssocID="{44CFF5EE-80BE-4138-ACF1-F7C1A32248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404226CC-0AA4-4DA0-BA24-44549E74ADD6}" type="pres">
      <dgm:prSet presAssocID="{2DAC5339-A3E5-400C-8502-5E6030AEC19E}" presName="node" presStyleLbl="node1" presStyleIdx="0" presStyleCnt="5" custLinFactX="10761" custLinFactNeighborX="100000" custLinFactNeighborY="-42040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F00349E-BC45-4843-A6EB-728F2892467E}" type="pres">
      <dgm:prSet presAssocID="{BA7945B0-56DB-4181-95EA-128A5AC94E00}" presName="sibTrans" presStyleCnt="0"/>
      <dgm:spPr/>
    </dgm:pt>
    <dgm:pt modelId="{A57EBE6B-F47B-40A2-AEB0-96C0F5580518}" type="pres">
      <dgm:prSet presAssocID="{3CAB0DE2-9A00-420D-AB64-61E8D832EFC4}" presName="node" presStyleLbl="node1" presStyleIdx="1" presStyleCnt="5" custLinFactX="-10303" custLinFactNeighborX="-100000" custLinFactNeighborY="-42040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95414CB2-2834-4147-858F-5D93B37B452B}" type="pres">
      <dgm:prSet presAssocID="{36B69E34-5290-478C-826C-DAD9840ECD0E}" presName="sibTrans" presStyleCnt="0"/>
      <dgm:spPr/>
    </dgm:pt>
    <dgm:pt modelId="{610270C0-4682-4C12-ACB1-A71E0A54AA21}" type="pres">
      <dgm:prSet presAssocID="{B4BE0B09-7B39-4F47-8791-67C98B5C4F3B}" presName="node" presStyleLbl="node1" presStyleIdx="2" presStyleCnt="5" custLinFactNeighborX="-820" custLinFactNeighborY="-678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7013423-A916-43AF-9BF4-A8E75C54EAC0}" type="pres">
      <dgm:prSet presAssocID="{B559D168-9F17-4620-99B0-A46984CDDEC4}" presName="sibTrans" presStyleCnt="0"/>
      <dgm:spPr/>
    </dgm:pt>
    <dgm:pt modelId="{69232CF6-66BD-4DAA-84B2-12E59F415FBD}" type="pres">
      <dgm:prSet presAssocID="{0ED0AF2E-B51B-400A-89B6-4EB70E163D03}" presName="node" presStyleLbl="node1" presStyleIdx="3" presStyleCnt="5" custLinFactNeighborX="5517" custLinFactNeighborY="30807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8B0ED82D-1065-402D-9161-808624D364A5}" type="pres">
      <dgm:prSet presAssocID="{1E58622B-4881-48DE-95AC-D57882238114}" presName="sibTrans" presStyleCnt="0"/>
      <dgm:spPr/>
    </dgm:pt>
    <dgm:pt modelId="{DB9D40AE-C206-481D-AB3A-7CC25145B2EA}" type="pres">
      <dgm:prSet presAssocID="{35799B6A-F4E1-4579-802A-8D190298966D}" presName="node" presStyleLbl="node1" presStyleIdx="4" presStyleCnt="5" custLinFactNeighborX="6581" custLinFactNeighborY="-8859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0DDE5CFD-BA13-4970-A9C8-66CEBAAC182D}" srcId="{44CFF5EE-80BE-4138-ACF1-F7C1A3224883}" destId="{2DAC5339-A3E5-400C-8502-5E6030AEC19E}" srcOrd="0" destOrd="0" parTransId="{EF4A8156-A6EA-40CB-B9D9-036AE83571E4}" sibTransId="{BA7945B0-56DB-4181-95EA-128A5AC94E00}"/>
    <dgm:cxn modelId="{84C56299-A430-438B-8C5A-92510609D5EA}" type="presOf" srcId="{B4BE0B09-7B39-4F47-8791-67C98B5C4F3B}" destId="{610270C0-4682-4C12-ACB1-A71E0A54AA21}" srcOrd="0" destOrd="0" presId="urn:microsoft.com/office/officeart/2005/8/layout/default"/>
    <dgm:cxn modelId="{AF0FDD33-88F6-4714-81A1-EDB3AB674C57}" type="presOf" srcId="{3CAB0DE2-9A00-420D-AB64-61E8D832EFC4}" destId="{A57EBE6B-F47B-40A2-AEB0-96C0F5580518}" srcOrd="0" destOrd="0" presId="urn:microsoft.com/office/officeart/2005/8/layout/default"/>
    <dgm:cxn modelId="{5103D97D-EE15-4ECB-8294-FD9A066CAC56}" srcId="{44CFF5EE-80BE-4138-ACF1-F7C1A3224883}" destId="{3CAB0DE2-9A00-420D-AB64-61E8D832EFC4}" srcOrd="1" destOrd="0" parTransId="{6FD1A49C-8E1E-45F9-9E75-235DA279A269}" sibTransId="{36B69E34-5290-478C-826C-DAD9840ECD0E}"/>
    <dgm:cxn modelId="{F8E93EB2-5AC3-4EB5-A1AA-A37620D7D226}" type="presOf" srcId="{2DAC5339-A3E5-400C-8502-5E6030AEC19E}" destId="{404226CC-0AA4-4DA0-BA24-44549E74ADD6}" srcOrd="0" destOrd="0" presId="urn:microsoft.com/office/officeart/2005/8/layout/default"/>
    <dgm:cxn modelId="{93F61A81-7ACB-4EA6-9F57-BF44725C4498}" type="presOf" srcId="{44CFF5EE-80BE-4138-ACF1-F7C1A3224883}" destId="{527E0BBB-9EF8-424E-BABD-94EFD232D4FA}" srcOrd="0" destOrd="0" presId="urn:microsoft.com/office/officeart/2005/8/layout/default"/>
    <dgm:cxn modelId="{951BCB0C-BE82-4BB6-A0D6-B8CC0BB7F0CF}" srcId="{44CFF5EE-80BE-4138-ACF1-F7C1A3224883}" destId="{B4BE0B09-7B39-4F47-8791-67C98B5C4F3B}" srcOrd="2" destOrd="0" parTransId="{0363E656-90B5-4A43-B562-C77674CCCBA8}" sibTransId="{B559D168-9F17-4620-99B0-A46984CDDEC4}"/>
    <dgm:cxn modelId="{391F9DDB-989D-4AAB-8F30-516F0C8F3C60}" type="presOf" srcId="{35799B6A-F4E1-4579-802A-8D190298966D}" destId="{DB9D40AE-C206-481D-AB3A-7CC25145B2EA}" srcOrd="0" destOrd="0" presId="urn:microsoft.com/office/officeart/2005/8/layout/default"/>
    <dgm:cxn modelId="{25302DF3-A3C2-425E-892D-C410C7EBE643}" srcId="{44CFF5EE-80BE-4138-ACF1-F7C1A3224883}" destId="{0ED0AF2E-B51B-400A-89B6-4EB70E163D03}" srcOrd="3" destOrd="0" parTransId="{CD6494FE-DE65-45FD-9C09-C952A07FAD8E}" sibTransId="{1E58622B-4881-48DE-95AC-D57882238114}"/>
    <dgm:cxn modelId="{3A34798A-CCC2-44C4-B634-39D231DE54F1}" type="presOf" srcId="{0ED0AF2E-B51B-400A-89B6-4EB70E163D03}" destId="{69232CF6-66BD-4DAA-84B2-12E59F415FBD}" srcOrd="0" destOrd="0" presId="urn:microsoft.com/office/officeart/2005/8/layout/default"/>
    <dgm:cxn modelId="{DC051DFC-3E49-404A-BF19-DE3F4EA79F80}" srcId="{44CFF5EE-80BE-4138-ACF1-F7C1A3224883}" destId="{35799B6A-F4E1-4579-802A-8D190298966D}" srcOrd="4" destOrd="0" parTransId="{C90878D1-AFF9-487E-889D-C76DC49961F7}" sibTransId="{9E3EBD1A-2B98-43EC-84BC-A1E912CC7309}"/>
    <dgm:cxn modelId="{7BFD7973-0328-4168-B67E-E8B3D868C7CF}" type="presParOf" srcId="{527E0BBB-9EF8-424E-BABD-94EFD232D4FA}" destId="{404226CC-0AA4-4DA0-BA24-44549E74ADD6}" srcOrd="0" destOrd="0" presId="urn:microsoft.com/office/officeart/2005/8/layout/default"/>
    <dgm:cxn modelId="{FDE5A949-1EAC-43C5-A8EA-D06444D756BD}" type="presParOf" srcId="{527E0BBB-9EF8-424E-BABD-94EFD232D4FA}" destId="{AF00349E-BC45-4843-A6EB-728F2892467E}" srcOrd="1" destOrd="0" presId="urn:microsoft.com/office/officeart/2005/8/layout/default"/>
    <dgm:cxn modelId="{A780EFCD-7305-4694-9496-ECA22F6D4CAF}" type="presParOf" srcId="{527E0BBB-9EF8-424E-BABD-94EFD232D4FA}" destId="{A57EBE6B-F47B-40A2-AEB0-96C0F5580518}" srcOrd="2" destOrd="0" presId="urn:microsoft.com/office/officeart/2005/8/layout/default"/>
    <dgm:cxn modelId="{2E7D28C3-4647-4A5C-83A1-71DA6096AE6D}" type="presParOf" srcId="{527E0BBB-9EF8-424E-BABD-94EFD232D4FA}" destId="{95414CB2-2834-4147-858F-5D93B37B452B}" srcOrd="3" destOrd="0" presId="urn:microsoft.com/office/officeart/2005/8/layout/default"/>
    <dgm:cxn modelId="{2A34CC66-6EB9-4823-8B0A-E73A279B5393}" type="presParOf" srcId="{527E0BBB-9EF8-424E-BABD-94EFD232D4FA}" destId="{610270C0-4682-4C12-ACB1-A71E0A54AA21}" srcOrd="4" destOrd="0" presId="urn:microsoft.com/office/officeart/2005/8/layout/default"/>
    <dgm:cxn modelId="{49BCA161-ECBA-4FFC-957D-C64B8F755C4C}" type="presParOf" srcId="{527E0BBB-9EF8-424E-BABD-94EFD232D4FA}" destId="{B7013423-A916-43AF-9BF4-A8E75C54EAC0}" srcOrd="5" destOrd="0" presId="urn:microsoft.com/office/officeart/2005/8/layout/default"/>
    <dgm:cxn modelId="{42F46B65-1EF4-4C15-97D8-E8D7E740F46F}" type="presParOf" srcId="{527E0BBB-9EF8-424E-BABD-94EFD232D4FA}" destId="{69232CF6-66BD-4DAA-84B2-12E59F415FBD}" srcOrd="6" destOrd="0" presId="urn:microsoft.com/office/officeart/2005/8/layout/default"/>
    <dgm:cxn modelId="{652D7616-4E3D-48E7-8B15-85C541124F09}" type="presParOf" srcId="{527E0BBB-9EF8-424E-BABD-94EFD232D4FA}" destId="{8B0ED82D-1065-402D-9161-808624D364A5}" srcOrd="7" destOrd="0" presId="urn:microsoft.com/office/officeart/2005/8/layout/default"/>
    <dgm:cxn modelId="{D0E45BB7-3DDA-4A7C-9BD6-F20ED18B45DF}" type="presParOf" srcId="{527E0BBB-9EF8-424E-BABD-94EFD232D4FA}" destId="{DB9D40AE-C206-481D-AB3A-7CC25145B2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226CC-0AA4-4DA0-BA24-44549E74ADD6}">
      <dsp:nvSpPr>
        <dsp:cNvPr id="0" name=""/>
        <dsp:cNvSpPr/>
      </dsp:nvSpPr>
      <dsp:spPr>
        <a:xfrm>
          <a:off x="3016086" y="0"/>
          <a:ext cx="2723058" cy="1633835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solidFill>
                <a:schemeClr val="bg1"/>
              </a:solidFill>
              <a:sym typeface="Wingdings" panose="05000000000000000000" pitchFamily="2" charset="2"/>
            </a:rPr>
            <a:t>USI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kern="1200" dirty="0">
              <a:solidFill>
                <a:schemeClr val="bg1"/>
              </a:solidFill>
              <a:sym typeface="Wingdings" panose="05000000000000000000" pitchFamily="2" charset="2"/>
            </a:rPr>
            <a:t>Universitäts-Sportinstitut</a:t>
          </a:r>
          <a:r>
            <a:rPr lang="de-DE" sz="2000" b="1" kern="1200" dirty="0">
              <a:solidFill>
                <a:schemeClr val="bg1"/>
              </a:solidFill>
              <a:sym typeface="Wingdings" panose="05000000000000000000" pitchFamily="2" charset="2"/>
            </a:rPr>
            <a:t> </a:t>
          </a:r>
        </a:p>
      </dsp:txBody>
      <dsp:txXfrm>
        <a:off x="3016086" y="0"/>
        <a:ext cx="2723058" cy="1633835"/>
      </dsp:txXfrm>
    </dsp:sp>
    <dsp:sp modelId="{A57EBE6B-F47B-40A2-AEB0-96C0F5580518}">
      <dsp:nvSpPr>
        <dsp:cNvPr id="0" name=""/>
        <dsp:cNvSpPr/>
      </dsp:nvSpPr>
      <dsp:spPr>
        <a:xfrm>
          <a:off x="0" y="0"/>
          <a:ext cx="2723058" cy="1633835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kern="1200" dirty="0">
              <a:solidFill>
                <a:schemeClr val="accent3"/>
              </a:solidFill>
              <a:sym typeface="Wingdings" panose="05000000000000000000" pitchFamily="2" charset="2"/>
            </a:rPr>
            <a:t>ISW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solidFill>
                <a:schemeClr val="accent3"/>
              </a:solidFill>
              <a:sym typeface="Wingdings" panose="05000000000000000000" pitchFamily="2" charset="2"/>
            </a:rPr>
            <a:t>Institut für Sportwissenschaft </a:t>
          </a:r>
        </a:p>
      </dsp:txBody>
      <dsp:txXfrm>
        <a:off x="0" y="0"/>
        <a:ext cx="2723058" cy="1633835"/>
      </dsp:txXfrm>
    </dsp:sp>
    <dsp:sp modelId="{610270C0-4682-4C12-ACB1-A71E0A54AA21}">
      <dsp:nvSpPr>
        <dsp:cNvPr id="0" name=""/>
        <dsp:cNvSpPr/>
      </dsp:nvSpPr>
      <dsp:spPr>
        <a:xfrm>
          <a:off x="5968399" y="567130"/>
          <a:ext cx="2723058" cy="1633835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solidFill>
                <a:schemeClr val="accent3">
                  <a:lumMod val="65000"/>
                </a:schemeClr>
              </a:solidFill>
              <a:sym typeface="Wingdings" panose="05000000000000000000" pitchFamily="2" charset="2"/>
            </a:rPr>
            <a:t>ÖISM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solidFill>
                <a:schemeClr val="accent3">
                  <a:lumMod val="65000"/>
                </a:schemeClr>
              </a:solidFill>
              <a:sym typeface="Wingdings" panose="05000000000000000000" pitchFamily="2" charset="2"/>
            </a:rPr>
            <a:t>Österreichisches Institut für Sportmedizin</a:t>
          </a:r>
        </a:p>
      </dsp:txBody>
      <dsp:txXfrm>
        <a:off x="5968399" y="567130"/>
        <a:ext cx="2723058" cy="1633835"/>
      </dsp:txXfrm>
    </dsp:sp>
    <dsp:sp modelId="{69232CF6-66BD-4DAA-84B2-12E59F415FBD}">
      <dsp:nvSpPr>
        <dsp:cNvPr id="0" name=""/>
        <dsp:cNvSpPr/>
      </dsp:nvSpPr>
      <dsp:spPr>
        <a:xfrm>
          <a:off x="1647913" y="3087413"/>
          <a:ext cx="2723058" cy="1633835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solidFill>
                <a:schemeClr val="accent3">
                  <a:lumMod val="65000"/>
                </a:schemeClr>
              </a:solidFill>
              <a:sym typeface="Wingdings" panose="05000000000000000000" pitchFamily="2" charset="2"/>
            </a:rPr>
            <a:t>BSPA </a:t>
          </a:r>
          <a:r>
            <a:rPr lang="de-DE" sz="1800" b="0" kern="1200" dirty="0">
              <a:solidFill>
                <a:schemeClr val="accent3">
                  <a:lumMod val="65000"/>
                </a:schemeClr>
              </a:solidFill>
              <a:sym typeface="Wingdings" panose="05000000000000000000" pitchFamily="2" charset="2"/>
            </a:rPr>
            <a:t>Bundessportakademie</a:t>
          </a:r>
        </a:p>
      </dsp:txBody>
      <dsp:txXfrm>
        <a:off x="1647913" y="3087413"/>
        <a:ext cx="2723058" cy="1633835"/>
      </dsp:txXfrm>
    </dsp:sp>
    <dsp:sp modelId="{DB9D40AE-C206-481D-AB3A-7CC25145B2EA}">
      <dsp:nvSpPr>
        <dsp:cNvPr id="0" name=""/>
        <dsp:cNvSpPr/>
      </dsp:nvSpPr>
      <dsp:spPr>
        <a:xfrm>
          <a:off x="4672250" y="2439336"/>
          <a:ext cx="2723058" cy="1633835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>
              <a:solidFill>
                <a:schemeClr val="accent3">
                  <a:lumMod val="65000"/>
                </a:schemeClr>
              </a:solidFill>
            </a:rPr>
            <a:t>ZSSW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solidFill>
                <a:schemeClr val="accent3">
                  <a:lumMod val="65000"/>
                </a:schemeClr>
              </a:solidFill>
            </a:rPr>
            <a:t>Zentrale für Sportgeräteverleih und Sportplatzverwaltung</a:t>
          </a:r>
        </a:p>
      </dsp:txBody>
      <dsp:txXfrm>
        <a:off x="4672250" y="2439336"/>
        <a:ext cx="2723058" cy="1633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EDBA5-1CFF-4A24-AAD8-F62F9FF0355B}" type="datetimeFigureOut">
              <a:rPr lang="de-AT" smtClean="0"/>
              <a:t>24.09.2018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DB073-AEFB-4E62-A795-43AE8F80736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6638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/>
              <a:t>Textmasterformate durch Klicken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 u="none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solidFill>
                  <a:schemeClr val="tx1"/>
                </a:solidFill>
              </a:defRPr>
            </a:lvl1pPr>
          </a:lstStyle>
          <a:p>
            <a:fld id="{3B6C8762-E9F9-4B99-BA39-38955B1E5F3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35651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6DBCD00-A62B-47EC-AB0C-F04805085CF7}" type="slidenum">
              <a:rPr lang="de-AT" altLang="de-DE" sz="1300"/>
              <a:pPr>
                <a:spcBef>
                  <a:spcPct val="0"/>
                </a:spcBef>
              </a:pPr>
              <a:t>1</a:t>
            </a:fld>
            <a:endParaRPr lang="de-AT" altLang="de-DE" sz="1300"/>
          </a:p>
        </p:txBody>
      </p:sp>
    </p:spTree>
    <p:extLst>
      <p:ext uri="{BB962C8B-B14F-4D97-AF65-F5344CB8AC3E}">
        <p14:creationId xmlns:p14="http://schemas.microsoft.com/office/powerpoint/2010/main" val="85687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/>
          </a:p>
        </p:txBody>
      </p:sp>
      <p:sp>
        <p:nvSpPr>
          <p:cNvPr id="27652" name="Foliennummernplatzhalt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AB6318-05F6-4F51-B841-2392A9A8ADF9}" type="slidenum">
              <a:rPr lang="de-DE" altLang="de-DE" sz="1300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1280792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4697904-A2F4-4BE4-8AFF-8CA2DBEA9452}" type="slidenum">
              <a:rPr lang="de-AT" altLang="de-DE" sz="1300"/>
              <a:pPr>
                <a:spcBef>
                  <a:spcPct val="0"/>
                </a:spcBef>
              </a:pPr>
              <a:t>26</a:t>
            </a:fld>
            <a:endParaRPr lang="de-AT" altLang="de-DE" sz="1300"/>
          </a:p>
        </p:txBody>
      </p:sp>
    </p:spTree>
    <p:extLst>
      <p:ext uri="{BB962C8B-B14F-4D97-AF65-F5344CB8AC3E}">
        <p14:creationId xmlns:p14="http://schemas.microsoft.com/office/powerpoint/2010/main" val="111593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G_Balustrad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9213"/>
            <a:ext cx="9144000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logo_farbe_300dpi_7,4c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331152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4787900" y="836613"/>
            <a:ext cx="4105275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 u="sng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400" b="1" u="sng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400" b="1" u="sng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400" b="1" u="sng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400" b="1" u="sng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u="none"/>
          </a:p>
        </p:txBody>
      </p:sp>
      <p:pic>
        <p:nvPicPr>
          <p:cNvPr id="6" name="Picture 9" descr="sport_science_Logo_rgb_k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0350"/>
            <a:ext cx="2665412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193925"/>
            <a:ext cx="6335713" cy="431800"/>
          </a:xfrm>
          <a:prstGeom prst="rect">
            <a:avLst/>
          </a:prstGeom>
        </p:spPr>
        <p:txBody>
          <a:bodyPr wrap="none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AT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8033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221088"/>
            <a:ext cx="7594600" cy="3603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26558" y="3052819"/>
            <a:ext cx="8313738" cy="4587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900113" y="6524625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51FFAB2-E975-493B-AC99-6E62AB543577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5821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4475" y="1168400"/>
            <a:ext cx="2078038" cy="5218113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1168400"/>
            <a:ext cx="6083300" cy="52181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900113" y="6524625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938741-DA86-4E00-848B-708AA276809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94984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168400"/>
            <a:ext cx="7594600" cy="3603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58775" y="1798638"/>
            <a:ext cx="4079875" cy="458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1050" y="1798638"/>
            <a:ext cx="4081463" cy="458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900113" y="6524625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2D880CF-AB24-40D6-A0EA-CEA2B3AAED9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6679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00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896544"/>
          </a:xfrm>
          <a:prstGeom prst="rect">
            <a:avLst/>
          </a:prstGeom>
        </p:spPr>
        <p:txBody>
          <a:bodyPr/>
          <a:lstStyle>
            <a:lvl1pPr marL="0" indent="0">
              <a:defRPr sz="2200" b="0" baseline="0"/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896938" indent="-361950">
              <a:buFont typeface="Symbol" panose="05050102010706020507" pitchFamily="18" charset="2"/>
              <a:buChar char="-"/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192688" cy="99412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524625"/>
            <a:ext cx="22733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076575" y="6527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4625"/>
            <a:ext cx="2339975" cy="196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1BD3F7-88B1-43C9-AC6E-94D12E3D45D2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7366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900113" y="6524625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9E1C4D4-344A-4979-BA02-0A031C70DA4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1804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221088"/>
            <a:ext cx="7594600" cy="3603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798638"/>
            <a:ext cx="4079875" cy="4587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1050" y="1798638"/>
            <a:ext cx="4081463" cy="4587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900113" y="6524625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F6C90D-C8C9-4D45-8A62-E8E3C6232B60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1657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900113" y="6524625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B8701E8-F4E0-4EDD-B333-AA568C9FA1E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483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221088"/>
            <a:ext cx="7594600" cy="3603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900113" y="6524625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6C42A6-B314-4C9E-A213-68751EDB0E4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34376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900113" y="6524625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A81FB3-F11F-4AD9-A30F-6046AD6A195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7159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900113" y="6524625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0FCDD7C-1A59-4CB2-B508-CE055255D4A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36580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900113" y="6524625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6176DF-60E8-4595-B327-9A07673457A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64671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Balken blau Kopie"/>
          <p:cNvPicPr>
            <a:picLocks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21848" r="57530" b="26024"/>
          <a:stretch/>
        </p:blipFill>
        <p:spPr bwMode="auto">
          <a:xfrm>
            <a:off x="6258813" y="131763"/>
            <a:ext cx="1427323" cy="3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7" name="Grafik 24"/>
          <p:cNvPicPr>
            <a:picLocks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131763"/>
            <a:ext cx="969962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82"/>
          <p:cNvSpPr txBox="1">
            <a:spLocks noChangeArrowheads="1"/>
          </p:cNvSpPr>
          <p:nvPr userDrawn="1"/>
        </p:nvSpPr>
        <p:spPr bwMode="auto">
          <a:xfrm>
            <a:off x="0" y="6548438"/>
            <a:ext cx="9144000" cy="276225"/>
          </a:xfrm>
          <a:prstGeom prst="rect">
            <a:avLst/>
          </a:prstGeom>
          <a:solidFill>
            <a:srgbClr val="00659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de-AT" altLang="de-DE" sz="1200" b="0" dirty="0">
                <a:solidFill>
                  <a:schemeClr val="bg1"/>
                </a:solidFill>
              </a:rPr>
              <a:t>ISW – Institut für Sportwissenschaft</a:t>
            </a:r>
            <a:endParaRPr lang="de-DE" altLang="de-DE" sz="1200" b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  <p:sldLayoutId id="2147484436" r:id="rId12"/>
    <p:sldLayoutId id="214748442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179388" indent="2778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358775" indent="555625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538163" indent="83343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717550" indent="111125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117475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163195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08915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254635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lw.univie.ac.at/wir-ueber-uns/studienzulassu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lw.univie.ac.at/studieren/studienorganisation/anmeldesystem/" TargetMode="External"/><Relationship Id="rId2" Type="http://schemas.openxmlformats.org/officeDocument/2006/relationships/hyperlink" Target="https://ufind.univie.ac.a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ulsport-serviceteam.a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stuv-sport.at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ulsport-serviceteam.at/" TargetMode="External"/><Relationship Id="rId7" Type="http://schemas.openxmlformats.org/officeDocument/2006/relationships/hyperlink" Target="http://www.stuv-sport.at/" TargetMode="External"/><Relationship Id="rId2" Type="http://schemas.openxmlformats.org/officeDocument/2006/relationships/hyperlink" Target="http://zsu-schmelz.univie.ac.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udentpoint.univie.ac.at/" TargetMode="External"/><Relationship Id="rId5" Type="http://schemas.openxmlformats.org/officeDocument/2006/relationships/hyperlink" Target="https://uspace.univie.ac.at/" TargetMode="External"/><Relationship Id="rId4" Type="http://schemas.openxmlformats.org/officeDocument/2006/relationships/hyperlink" Target="http://lehre-schmelz.univie.ac.at/studienangebote/studienrichtungen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ehre-schmelz.univie.ac.at/ssc/infos-fuer-studienanfaengerinne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ehre-schmelz.univie.ac.at/studienservicecenter/" TargetMode="External"/><Relationship Id="rId2" Type="http://schemas.openxmlformats.org/officeDocument/2006/relationships/hyperlink" Target="http://zsu-schmelz.univie.ac.a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lehre-schmelz.univie.ac.at/studienangebote/studienrichtunge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714375" y="1571625"/>
            <a:ext cx="7593013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de-AT" altLang="de-DE" sz="3200" dirty="0"/>
              <a:t/>
            </a:r>
            <a:br>
              <a:rPr lang="de-AT" altLang="de-DE" sz="3200" dirty="0"/>
            </a:br>
            <a:r>
              <a:rPr lang="de-AT" altLang="de-DE" sz="4000" dirty="0">
                <a:solidFill>
                  <a:schemeClr val="bg1"/>
                </a:solidFill>
              </a:rPr>
              <a:t>Informationsveranstaltung</a:t>
            </a:r>
            <a:br>
              <a:rPr lang="de-AT" altLang="de-DE" sz="4000" dirty="0">
                <a:solidFill>
                  <a:schemeClr val="bg1"/>
                </a:solidFill>
              </a:rPr>
            </a:br>
            <a:endParaRPr lang="de-DE" altLang="de-D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71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Studienpläne – Basis Ihres Studiums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xmlns="" id="{9D992B7E-9110-4ABF-9655-D98706383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412776"/>
            <a:ext cx="9143999" cy="503890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21239129-C42F-4872-B9A8-08C9D81E7FB2}"/>
              </a:ext>
            </a:extLst>
          </p:cNvPr>
          <p:cNvSpPr/>
          <p:nvPr/>
        </p:nvSpPr>
        <p:spPr bwMode="auto">
          <a:xfrm>
            <a:off x="5364088" y="1988840"/>
            <a:ext cx="1076469" cy="37653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xmlns="" id="{FDD00721-EDB0-452E-B45F-1CCF66707FB2}"/>
              </a:ext>
            </a:extLst>
          </p:cNvPr>
          <p:cNvSpPr/>
          <p:nvPr/>
        </p:nvSpPr>
        <p:spPr bwMode="auto">
          <a:xfrm rot="3147167">
            <a:off x="2471790" y="3629491"/>
            <a:ext cx="351526" cy="687887"/>
          </a:xfrm>
          <a:prstGeom prst="downArrow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xmlns="" id="{50AAB4A8-3E7E-40E3-B2A7-D2517803BDE1}"/>
              </a:ext>
            </a:extLst>
          </p:cNvPr>
          <p:cNvSpPr/>
          <p:nvPr/>
        </p:nvSpPr>
        <p:spPr bwMode="auto">
          <a:xfrm rot="3147167">
            <a:off x="2975846" y="4694136"/>
            <a:ext cx="351526" cy="687887"/>
          </a:xfrm>
          <a:prstGeom prst="downArrow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Bachelorstudium Sportwissenschaft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DE966F9A-B3BE-4C41-8627-D0CF8CC55F48}"/>
              </a:ext>
            </a:extLst>
          </p:cNvPr>
          <p:cNvSpPr/>
          <p:nvPr/>
        </p:nvSpPr>
        <p:spPr>
          <a:xfrm>
            <a:off x="539552" y="1437338"/>
            <a:ext cx="7776864" cy="4789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>
              <a:spcBef>
                <a:spcPct val="20000"/>
              </a:spcBef>
            </a:pPr>
            <a:r>
              <a:rPr lang="de-AT" altLang="de-DE" sz="2200" b="1" kern="0" dirty="0">
                <a:solidFill>
                  <a:srgbClr val="000000"/>
                </a:solidFill>
                <a:latin typeface="Arial"/>
              </a:rPr>
              <a:t>Lehrveranstaltungen im 1. Semester:</a:t>
            </a:r>
          </a:p>
          <a:p>
            <a:pPr marL="355600" lvl="0" indent="-355600">
              <a:spcBef>
                <a:spcPct val="20000"/>
              </a:spcBef>
            </a:pPr>
            <a:r>
              <a:rPr lang="de-DE" altLang="de-DE" sz="2000" kern="0" dirty="0">
                <a:solidFill>
                  <a:srgbClr val="3C8C93"/>
                </a:solidFill>
                <a:latin typeface="Arial"/>
              </a:rPr>
              <a:t>Module der Studieneingangsphase ECTS (15 ECTS)</a:t>
            </a:r>
          </a:p>
          <a:p>
            <a:pPr marL="355600" lvl="0" indent="-355600">
              <a:spcBef>
                <a:spcPct val="20000"/>
              </a:spcBef>
            </a:pPr>
            <a:r>
              <a:rPr lang="de-DE" sz="2000" kern="0" dirty="0">
                <a:solidFill>
                  <a:srgbClr val="000000"/>
                </a:solidFill>
                <a:latin typeface="Arial"/>
              </a:rPr>
              <a:t>Die Studieneingangsphase (STEOP) dient der Orientierung der</a:t>
            </a:r>
          </a:p>
          <a:p>
            <a:pPr marL="355600" lvl="0" indent="-355600">
              <a:spcBef>
                <a:spcPct val="20000"/>
              </a:spcBef>
            </a:pPr>
            <a:r>
              <a:rPr lang="de-DE" sz="2000" kern="0" dirty="0" err="1">
                <a:solidFill>
                  <a:srgbClr val="000000"/>
                </a:solidFill>
                <a:latin typeface="Arial"/>
              </a:rPr>
              <a:t>StudienanfängerInnen</a:t>
            </a:r>
            <a:r>
              <a:rPr lang="de-DE" sz="2000" kern="0" dirty="0">
                <a:solidFill>
                  <a:srgbClr val="000000"/>
                </a:solidFill>
                <a:latin typeface="Arial"/>
              </a:rPr>
              <a:t>, darauf folgen Pflicht- und Aufbaumodule</a:t>
            </a:r>
            <a:r>
              <a:rPr lang="de-DE" sz="2000" kern="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lvl="0">
              <a:spcBef>
                <a:spcPct val="20000"/>
              </a:spcBef>
            </a:pPr>
            <a:endParaRPr lang="de-DE" sz="2000" b="1" kern="0" dirty="0" smtClean="0">
              <a:solidFill>
                <a:schemeClr val="tx1"/>
              </a:solidFill>
              <a:latin typeface="Arial"/>
            </a:endParaRPr>
          </a:p>
          <a:p>
            <a:pPr lvl="0">
              <a:spcBef>
                <a:spcPct val="20000"/>
              </a:spcBef>
            </a:pPr>
            <a:r>
              <a:rPr lang="de-DE" sz="2000" b="1" kern="0" dirty="0" smtClean="0">
                <a:solidFill>
                  <a:schemeClr val="tx1"/>
                </a:solidFill>
                <a:latin typeface="Arial"/>
              </a:rPr>
              <a:t>STEOP Modul 1 (6 ECTS)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600" kern="0" dirty="0" smtClean="0">
                <a:solidFill>
                  <a:srgbClr val="000000"/>
                </a:solidFill>
                <a:latin typeface="Arial"/>
              </a:rPr>
              <a:t>Grundlagen 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der Bewegungswissenschaft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600" kern="0" dirty="0">
                <a:solidFill>
                  <a:srgbClr val="000000"/>
                </a:solidFill>
                <a:latin typeface="Arial"/>
              </a:rPr>
              <a:t>Grundlagen der Bewegungs- und Sportdidaktik</a:t>
            </a:r>
          </a:p>
          <a:p>
            <a:pPr lvl="0">
              <a:spcBef>
                <a:spcPct val="20000"/>
              </a:spcBef>
            </a:pPr>
            <a:r>
              <a:rPr lang="de-DE" sz="2000" b="1" kern="0" dirty="0">
                <a:solidFill>
                  <a:schemeClr val="tx1"/>
                </a:solidFill>
                <a:latin typeface="Arial"/>
              </a:rPr>
              <a:t>STEOP Modul 2 (6 ECTS)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600" kern="0" dirty="0">
                <a:solidFill>
                  <a:srgbClr val="000000"/>
                </a:solidFill>
                <a:latin typeface="Arial"/>
              </a:rPr>
              <a:t>Erste Hilfe und Hygiene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600" kern="0" dirty="0">
                <a:solidFill>
                  <a:srgbClr val="000000"/>
                </a:solidFill>
                <a:latin typeface="Arial"/>
              </a:rPr>
              <a:t>Naturwissenschaftliche Grundlagen der Sportwissenschaft </a:t>
            </a:r>
          </a:p>
          <a:p>
            <a:pPr lvl="0">
              <a:spcBef>
                <a:spcPct val="20000"/>
              </a:spcBef>
            </a:pPr>
            <a:r>
              <a:rPr lang="de-DE" sz="2000" b="1" kern="0" dirty="0">
                <a:solidFill>
                  <a:schemeClr val="tx1"/>
                </a:solidFill>
                <a:latin typeface="Arial"/>
              </a:rPr>
              <a:t>STEOP Modul 3 (3 ECTS)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altLang="de-DE" sz="1600" kern="0" dirty="0">
                <a:solidFill>
                  <a:srgbClr val="000000"/>
                </a:solidFill>
                <a:latin typeface="Arial"/>
              </a:rPr>
              <a:t>Grundlagen der Trainingswissenschaft Teil 1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altLang="de-DE" sz="1600" kern="0" dirty="0">
                <a:solidFill>
                  <a:srgbClr val="000000"/>
                </a:solidFill>
                <a:latin typeface="Arial"/>
              </a:rPr>
              <a:t>Grundlagen der Trainingswissenschaft Teil 2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45AE0565-160D-4360-A741-380972B28FBF}"/>
              </a:ext>
            </a:extLst>
          </p:cNvPr>
          <p:cNvSpPr/>
          <p:nvPr/>
        </p:nvSpPr>
        <p:spPr bwMode="auto">
          <a:xfrm>
            <a:off x="537458" y="3284984"/>
            <a:ext cx="5976664" cy="2880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Befindet sich im Anhang der Studienpläne: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Empfohlener Pfad durch das Studium</a:t>
            </a:r>
            <a:endParaRPr lang="de-AT" dirty="0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l="33988" t="74667" r="35229" b="4534"/>
          <a:stretch/>
        </p:blipFill>
        <p:spPr bwMode="auto">
          <a:xfrm>
            <a:off x="323528" y="2636912"/>
            <a:ext cx="8496944" cy="3418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23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feld 1"/>
          <p:cNvSpPr txBox="1">
            <a:spLocks noGrp="1" noChangeArrowheads="1"/>
          </p:cNvSpPr>
          <p:nvPr>
            <p:ph idx="1"/>
          </p:nvPr>
        </p:nvSpPr>
        <p:spPr bwMode="auto">
          <a:xfrm>
            <a:off x="179388" y="1557338"/>
            <a:ext cx="8713787" cy="489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indent="-355600"/>
            <a:r>
              <a:rPr lang="de-AT" altLang="de-DE" b="1" dirty="0"/>
              <a:t>Lehrveranstaltungen im 1. Semester:</a:t>
            </a:r>
          </a:p>
          <a:p>
            <a:pPr marL="355600" indent="-355600"/>
            <a:endParaRPr lang="de-AT" altLang="de-DE" sz="2000" b="1" dirty="0">
              <a:solidFill>
                <a:srgbClr val="0000CC"/>
              </a:solidFill>
            </a:endParaRPr>
          </a:p>
          <a:p>
            <a:pPr marL="355600" indent="-355600"/>
            <a:r>
              <a:rPr lang="de-DE" altLang="de-DE" sz="2000" b="1" dirty="0">
                <a:solidFill>
                  <a:srgbClr val="0000CC"/>
                </a:solidFill>
              </a:rPr>
              <a:t>	</a:t>
            </a:r>
            <a:r>
              <a:rPr lang="de-DE" altLang="de-DE" sz="2000" b="1" dirty="0">
                <a:solidFill>
                  <a:srgbClr val="3C8C93"/>
                </a:solidFill>
              </a:rPr>
              <a:t>UF </a:t>
            </a:r>
            <a:r>
              <a:rPr lang="de-DE" altLang="de-DE" sz="2000" b="1" dirty="0" err="1">
                <a:solidFill>
                  <a:srgbClr val="3C8C93"/>
                </a:solidFill>
              </a:rPr>
              <a:t>BuS</a:t>
            </a:r>
            <a:r>
              <a:rPr lang="de-DE" altLang="de-DE" sz="2000" b="1" dirty="0">
                <a:solidFill>
                  <a:srgbClr val="3C8C93"/>
                </a:solidFill>
              </a:rPr>
              <a:t> 01 </a:t>
            </a:r>
            <a:r>
              <a:rPr lang="de-DE" altLang="de-DE" sz="2000" b="1" dirty="0" err="1">
                <a:solidFill>
                  <a:srgbClr val="3C8C93"/>
                </a:solidFill>
              </a:rPr>
              <a:t>StEOP</a:t>
            </a:r>
            <a:r>
              <a:rPr lang="de-DE" altLang="de-DE" sz="2000" b="1" dirty="0">
                <a:solidFill>
                  <a:srgbClr val="3C8C93"/>
                </a:solidFill>
              </a:rPr>
              <a:t>-Modul UF: Motorische Grundlagen sowie Grundlagen der Gestaltung des Unterrichts im Fach </a:t>
            </a:r>
            <a:r>
              <a:rPr lang="de-DE" altLang="de-DE" sz="2000" b="1" dirty="0" err="1">
                <a:solidFill>
                  <a:srgbClr val="3C8C93"/>
                </a:solidFill>
              </a:rPr>
              <a:t>BuS</a:t>
            </a:r>
            <a:r>
              <a:rPr lang="de-DE" altLang="de-DE" sz="2000" b="1" dirty="0">
                <a:solidFill>
                  <a:srgbClr val="3C8C93"/>
                </a:solidFill>
              </a:rPr>
              <a:t>, 6 ECTS</a:t>
            </a:r>
          </a:p>
          <a:p>
            <a:pPr lvl="0"/>
            <a:endParaRPr lang="de-DE" sz="2000" b="1" dirty="0">
              <a:solidFill>
                <a:srgbClr val="000000"/>
              </a:solidFill>
            </a:endParaRPr>
          </a:p>
          <a:p>
            <a:pPr lvl="0"/>
            <a:r>
              <a:rPr lang="de-DE" sz="2000" b="1" dirty="0">
                <a:solidFill>
                  <a:srgbClr val="000000"/>
                </a:solidFill>
              </a:rPr>
              <a:t>STEOP Modul UF </a:t>
            </a:r>
          </a:p>
          <a:p>
            <a:pPr lvl="1"/>
            <a:r>
              <a:rPr lang="de-DE" dirty="0"/>
              <a:t>VO Grundlagen der Bewegungs- und Sportdidaktik, 3 ECTS, 2 </a:t>
            </a:r>
            <a:r>
              <a:rPr lang="de-DE" dirty="0" err="1"/>
              <a:t>SSt</a:t>
            </a:r>
            <a:endParaRPr lang="de-DE" dirty="0"/>
          </a:p>
          <a:p>
            <a:pPr lvl="1"/>
            <a:r>
              <a:rPr lang="de-DE" dirty="0"/>
              <a:t>VO Grundlagen der Bewegungswissenschaft, 3 ECTS, 2 </a:t>
            </a:r>
            <a:r>
              <a:rPr lang="de-DE" dirty="0" err="1"/>
              <a:t>SSt</a:t>
            </a:r>
            <a:endParaRPr lang="de-DE" dirty="0"/>
          </a:p>
          <a:p>
            <a:pPr lvl="1"/>
            <a:r>
              <a:rPr lang="de-DE" dirty="0"/>
              <a:t>Zusätzlich LVs aus dem zweiten Fach und der </a:t>
            </a:r>
            <a:r>
              <a:rPr lang="de-DE" dirty="0" smtClean="0"/>
              <a:t>Bildungswissenschaft</a:t>
            </a:r>
            <a:endParaRPr lang="de-DE" altLang="de-DE" dirty="0"/>
          </a:p>
          <a:p>
            <a:pPr marL="355600" indent="-355600"/>
            <a:endParaRPr lang="de-DE" altLang="de-DE" dirty="0"/>
          </a:p>
          <a:p>
            <a:pPr marL="355600" indent="-355600"/>
            <a:r>
              <a:rPr lang="de-DE" altLang="de-DE" dirty="0"/>
              <a:t>Das positiv abgeschlossene Modul UF </a:t>
            </a:r>
            <a:r>
              <a:rPr lang="de-DE" altLang="de-DE" dirty="0" err="1"/>
              <a:t>BuS</a:t>
            </a:r>
            <a:r>
              <a:rPr lang="de-DE" altLang="de-DE" dirty="0"/>
              <a:t> 01 ist Voraussetzung,</a:t>
            </a:r>
          </a:p>
          <a:p>
            <a:pPr marL="355600" indent="-355600"/>
            <a:r>
              <a:rPr lang="de-DE" altLang="de-DE" dirty="0"/>
              <a:t>um sich für weitere LV anmelden zu können ! </a:t>
            </a:r>
          </a:p>
        </p:txBody>
      </p:sp>
      <p:sp>
        <p:nvSpPr>
          <p:cNvPr id="36867" name="Titel 1"/>
          <p:cNvSpPr>
            <a:spLocks noGrp="1"/>
          </p:cNvSpPr>
          <p:nvPr>
            <p:ph type="title"/>
          </p:nvPr>
        </p:nvSpPr>
        <p:spPr bwMode="auto">
          <a:xfrm>
            <a:off x="179512" y="404664"/>
            <a:ext cx="6192837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de-AT" altLang="de-DE" dirty="0">
                <a:solidFill>
                  <a:schemeClr val="tx1"/>
                </a:solidFill>
              </a:rPr>
              <a:t>Bachelor Unterrichtsfach </a:t>
            </a:r>
            <a:br>
              <a:rPr lang="de-AT" altLang="de-DE" dirty="0">
                <a:solidFill>
                  <a:schemeClr val="tx1"/>
                </a:solidFill>
              </a:rPr>
            </a:br>
            <a:r>
              <a:rPr lang="de-AT" altLang="de-DE" dirty="0">
                <a:solidFill>
                  <a:schemeClr val="tx1"/>
                </a:solidFill>
              </a:rPr>
              <a:t>Bewegung und Sport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5C7B6DC5-8969-4796-A2C6-5A9BF284EB5C}"/>
              </a:ext>
            </a:extLst>
          </p:cNvPr>
          <p:cNvSpPr/>
          <p:nvPr/>
        </p:nvSpPr>
        <p:spPr bwMode="auto">
          <a:xfrm>
            <a:off x="179388" y="3140422"/>
            <a:ext cx="8425060" cy="194476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Inhaltsplatzhalter 4"/>
          <p:cNvSpPr>
            <a:spLocks noGrp="1"/>
          </p:cNvSpPr>
          <p:nvPr>
            <p:ph idx="1"/>
          </p:nvPr>
        </p:nvSpPr>
        <p:spPr bwMode="auto">
          <a:xfrm>
            <a:off x="179388" y="1557338"/>
            <a:ext cx="8713787" cy="489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Beispiel: UF </a:t>
            </a:r>
            <a:r>
              <a:rPr lang="de-DE" altLang="de-DE" dirty="0" err="1"/>
              <a:t>BuS</a:t>
            </a:r>
            <a:r>
              <a:rPr lang="de-DE" altLang="de-DE" dirty="0"/>
              <a:t> 06 (Lehramt)</a:t>
            </a:r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endParaRPr lang="de-AT" altLang="de-DE" sz="1400" b="1" dirty="0"/>
          </a:p>
          <a:p>
            <a:r>
              <a:rPr lang="de-AT" altLang="de-DE" b="1" dirty="0"/>
              <a:t>Das bedeutet:</a:t>
            </a:r>
            <a:r>
              <a:rPr lang="de-AT" altLang="de-DE" b="1" u="sng" dirty="0"/>
              <a:t/>
            </a:r>
            <a:br>
              <a:rPr lang="de-AT" altLang="de-DE" b="1" u="sng" dirty="0"/>
            </a:br>
            <a:r>
              <a:rPr lang="de-AT" altLang="de-DE" dirty="0"/>
              <a:t>Wenn Sie den Fertigkeitstest in der </a:t>
            </a:r>
            <a:r>
              <a:rPr lang="de-AT" altLang="de-DE" u="sng" dirty="0"/>
              <a:t>entsprechenden sportspezifischen Fertigkeit</a:t>
            </a:r>
            <a:r>
              <a:rPr lang="de-AT" altLang="de-DE" dirty="0"/>
              <a:t> bei der Ergänzungsprüfung 	          nicht bestanden haben, </a:t>
            </a:r>
            <a:r>
              <a:rPr lang="de-AT" altLang="de-DE" dirty="0">
                <a:solidFill>
                  <a:srgbClr val="FF0000"/>
                </a:solidFill>
              </a:rPr>
              <a:t>fehlt Ihnen die Voraussetzung </a:t>
            </a:r>
            <a:r>
              <a:rPr lang="de-AT" altLang="de-DE" dirty="0"/>
              <a:t>zur Anmeldung an der fachlich zutreffenden LV!</a:t>
            </a:r>
          </a:p>
        </p:txBody>
      </p:sp>
      <p:sp>
        <p:nvSpPr>
          <p:cNvPr id="34819" name="Titel 1"/>
          <p:cNvSpPr>
            <a:spLocks noGrp="1"/>
          </p:cNvSpPr>
          <p:nvPr>
            <p:ph type="title"/>
          </p:nvPr>
        </p:nvSpPr>
        <p:spPr bwMode="auto">
          <a:xfrm>
            <a:off x="179388" y="274638"/>
            <a:ext cx="6192837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dirty="0"/>
              <a:t>Teilnahme- Voraussetzungen für LVs</a:t>
            </a:r>
            <a:endParaRPr lang="de-AT" altLang="de-DE" dirty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8574087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79388" y="1557338"/>
            <a:ext cx="8713787" cy="4895850"/>
          </a:xfrm>
        </p:spPr>
        <p:txBody>
          <a:bodyPr/>
          <a:lstStyle/>
          <a:p>
            <a:pPr>
              <a:defRPr/>
            </a:pPr>
            <a:r>
              <a:rPr lang="de-DE" dirty="0"/>
              <a:t>Nächste Schritte:</a:t>
            </a:r>
          </a:p>
          <a:p>
            <a:pPr marL="877888" lvl="1" indent="-342900">
              <a:defRPr/>
            </a:pPr>
            <a:r>
              <a:rPr lang="de-DE" sz="2200" dirty="0"/>
              <a:t>Zulassung beenden </a:t>
            </a:r>
            <a:r>
              <a:rPr lang="de-DE" sz="2200" dirty="0">
                <a:sym typeface="Wingdings" panose="05000000000000000000" pitchFamily="2" charset="2"/>
              </a:rPr>
              <a:t> </a:t>
            </a:r>
            <a:r>
              <a:rPr lang="de-DE" sz="2200" dirty="0"/>
              <a:t>Mit heute erhaltener Bestätigung über die positive Absolvierung der EP so rasch als möglich zur Zulassungsstelle! </a:t>
            </a:r>
            <a:r>
              <a:rPr lang="de-DE" sz="2200" dirty="0">
                <a:solidFill>
                  <a:srgbClr val="000000"/>
                </a:solidFill>
              </a:rPr>
              <a:t>Referat Studienzulassung- Hauptgebäude, 1010 Wien, Universitätsring 1 </a:t>
            </a:r>
            <a:r>
              <a:rPr lang="de-DE" sz="2200" dirty="0">
                <a:solidFill>
                  <a:srgbClr val="000000"/>
                </a:solidFill>
                <a:hlinkClick r:id="rId3"/>
              </a:rPr>
              <a:t>https://slw.univie.ac.at/wir-ueber-uns/studienzulassung/</a:t>
            </a:r>
            <a:endParaRPr lang="de-DE" sz="2200" dirty="0">
              <a:solidFill>
                <a:srgbClr val="000000"/>
              </a:solidFill>
            </a:endParaRPr>
          </a:p>
          <a:p>
            <a:pPr lvl="1" indent="0">
              <a:buNone/>
              <a:defRPr/>
            </a:pPr>
            <a:endParaRPr lang="de-DE" sz="2200" dirty="0">
              <a:solidFill>
                <a:srgbClr val="000000"/>
              </a:solidFill>
            </a:endParaRPr>
          </a:p>
          <a:p>
            <a:pPr marL="877888" lvl="1" indent="-342900">
              <a:defRPr/>
            </a:pPr>
            <a:r>
              <a:rPr lang="de-DE" sz="2200" dirty="0"/>
              <a:t>den ÖH-Beitrag einzahlen</a:t>
            </a:r>
          </a:p>
          <a:p>
            <a:pPr marL="877888" lvl="1" indent="-342900">
              <a:defRPr/>
            </a:pPr>
            <a:r>
              <a:rPr lang="de-DE" sz="2200" dirty="0" err="1">
                <a:solidFill>
                  <a:srgbClr val="FF0000"/>
                </a:solidFill>
              </a:rPr>
              <a:t>HörerInnenausweis</a:t>
            </a:r>
            <a:r>
              <a:rPr lang="de-DE" sz="2200" dirty="0"/>
              <a:t> im SSC Büro mit Foto abholen</a:t>
            </a:r>
          </a:p>
          <a:p>
            <a:pPr marL="877888" lvl="1" indent="-342900">
              <a:defRPr/>
            </a:pPr>
            <a:r>
              <a:rPr lang="de-DE" sz="2200" dirty="0"/>
              <a:t>u:account aktivieren</a:t>
            </a:r>
          </a:p>
        </p:txBody>
      </p:sp>
      <p:sp>
        <p:nvSpPr>
          <p:cNvPr id="24579" name="Titel 1"/>
          <p:cNvSpPr>
            <a:spLocks noGrp="1"/>
          </p:cNvSpPr>
          <p:nvPr>
            <p:ph type="title"/>
          </p:nvPr>
        </p:nvSpPr>
        <p:spPr bwMode="auto">
          <a:xfrm>
            <a:off x="179388" y="274638"/>
            <a:ext cx="6192837" cy="9937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AT" altLang="de-DE" dirty="0"/>
              <a:t>5. Organisatorisches, Anmeldung zu LVs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</a:rPr>
              <a:t>Wo finde ich diese? 						 </a:t>
            </a:r>
            <a:r>
              <a:rPr lang="de-AT" altLang="de-DE" dirty="0">
                <a:solidFill>
                  <a:srgbClr val="000000"/>
                </a:solidFill>
              </a:rPr>
              <a:t>im Vorlesungsverzeichnis: </a:t>
            </a:r>
            <a:r>
              <a:rPr lang="de-AT" altLang="de-DE" dirty="0">
                <a:solidFill>
                  <a:srgbClr val="000000"/>
                </a:solidFill>
                <a:hlinkClick r:id="rId2"/>
              </a:rPr>
              <a:t>https://ufind.univie.ac.at/</a:t>
            </a:r>
            <a:endParaRPr lang="de-AT" altLang="de-DE" dirty="0">
              <a:solidFill>
                <a:srgbClr val="000000"/>
              </a:solidFill>
            </a:endParaRPr>
          </a:p>
          <a:p>
            <a:pPr lvl="0">
              <a:defRPr/>
            </a:pPr>
            <a:endParaRPr lang="de-AT" altLang="de-DE" sz="1400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de-AT" altLang="de-DE" dirty="0"/>
              <a:t>Welche LVs sind </a:t>
            </a:r>
            <a:r>
              <a:rPr lang="de-AT" altLang="de-DE" b="1" dirty="0"/>
              <a:t>anmeldepflichtig</a:t>
            </a:r>
            <a:r>
              <a:rPr lang="de-AT" altLang="de-DE" dirty="0"/>
              <a:t>?</a:t>
            </a:r>
          </a:p>
          <a:p>
            <a:pPr marL="360363">
              <a:defRPr/>
            </a:pPr>
            <a:r>
              <a:rPr lang="de-AT" altLang="de-DE" dirty="0">
                <a:solidFill>
                  <a:srgbClr val="000000"/>
                </a:solidFill>
              </a:rPr>
              <a:t>Prüfungsimmanente </a:t>
            </a:r>
            <a:r>
              <a:rPr lang="de-AT" altLang="de-DE" dirty="0" smtClean="0">
                <a:solidFill>
                  <a:srgbClr val="000000"/>
                </a:solidFill>
              </a:rPr>
              <a:t>LV</a:t>
            </a:r>
            <a:r>
              <a:rPr lang="de-AT" altLang="de-DE" dirty="0" smtClean="0">
                <a:solidFill>
                  <a:srgbClr val="000000"/>
                </a:solidFill>
              </a:rPr>
              <a:t>- mit Anwesenheitspflicht </a:t>
            </a:r>
            <a:br>
              <a:rPr lang="de-AT" altLang="de-DE" dirty="0" smtClean="0">
                <a:solidFill>
                  <a:srgbClr val="000000"/>
                </a:solidFill>
              </a:rPr>
            </a:br>
            <a:r>
              <a:rPr lang="de-AT" altLang="de-DE" dirty="0" smtClean="0">
                <a:solidFill>
                  <a:srgbClr val="000000"/>
                </a:solidFill>
              </a:rPr>
              <a:t>SE- Seminare, UE- Übungen, VU- Vorlesung-Übung kombiniert, PS-Proseminare, </a:t>
            </a:r>
            <a:r>
              <a:rPr lang="de-AT" altLang="de-DE" dirty="0">
                <a:solidFill>
                  <a:srgbClr val="000000"/>
                </a:solidFill>
              </a:rPr>
              <a:t>etc. </a:t>
            </a:r>
            <a:r>
              <a:rPr lang="de-DE" alt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(Praktika, Exkursionen) </a:t>
            </a:r>
            <a:endParaRPr lang="de-DE" altLang="de-DE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360363" lvl="0">
              <a:defRPr/>
            </a:pPr>
            <a:r>
              <a:rPr lang="de-DE" altLang="de-DE" dirty="0" smtClean="0">
                <a:solidFill>
                  <a:srgbClr val="000000"/>
                </a:solidFill>
              </a:rPr>
              <a:t>Ohne Anwesenheitspflicht – Vorlesungen (VOs) </a:t>
            </a:r>
            <a:br>
              <a:rPr lang="de-DE" altLang="de-DE" dirty="0" smtClean="0">
                <a:solidFill>
                  <a:srgbClr val="000000"/>
                </a:solidFill>
              </a:rPr>
            </a:br>
            <a:endParaRPr lang="de-AT" altLang="de-DE" sz="1400" dirty="0">
              <a:solidFill>
                <a:srgbClr val="0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de-DE" alt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Warum? </a:t>
            </a:r>
            <a:r>
              <a:rPr lang="de-DE" altLang="de-DE" dirty="0">
                <a:solidFill>
                  <a:srgbClr val="000000"/>
                </a:solidFill>
                <a:sym typeface="Wingdings" panose="05000000000000000000" pitchFamily="2" charset="2"/>
              </a:rPr>
              <a:t>für den Erhalt von </a:t>
            </a:r>
            <a:r>
              <a:rPr lang="de-DE" alt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Lernunterlagen, </a:t>
            </a:r>
            <a:r>
              <a:rPr lang="de-DE" alt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Prüfungs-informationen</a:t>
            </a:r>
            <a:r>
              <a:rPr lang="de-DE" alt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, etc</a:t>
            </a:r>
            <a:r>
              <a:rPr lang="de-DE" alt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.</a:t>
            </a:r>
            <a:endParaRPr lang="de-DE" altLang="de-DE" sz="1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>
                <a:sym typeface="Wingdings" panose="05000000000000000000" pitchFamily="2" charset="2"/>
              </a:rPr>
              <a:t>Hilfetext (Leitfaden) zum Anmeldesystem </a:t>
            </a:r>
            <a:r>
              <a:rPr lang="de-DE" altLang="de-DE" dirty="0">
                <a:solidFill>
                  <a:srgbClr val="000000"/>
                </a:solidFill>
                <a:sym typeface="Wingdings" panose="05000000000000000000" pitchFamily="2" charset="2"/>
              </a:rPr>
              <a:t>für Lehrveranstaltungen und Prüfungen der Universität Wien:</a:t>
            </a:r>
          </a:p>
          <a:p>
            <a:r>
              <a:rPr lang="de-DE" altLang="de-DE" sz="2100" dirty="0">
                <a:sym typeface="Wingdings" panose="05000000000000000000" pitchFamily="2" charset="2"/>
                <a:hlinkClick r:id="rId3"/>
              </a:rPr>
              <a:t>https://slw.univie.ac.at/studieren/studienorganisation/anmeldesystem/</a:t>
            </a:r>
            <a:endParaRPr lang="de-DE" altLang="de-DE" sz="2100" dirty="0">
              <a:sym typeface="Wingdings" panose="05000000000000000000" pitchFamily="2" charset="2"/>
            </a:endParaRPr>
          </a:p>
          <a:p>
            <a:endParaRPr lang="de-DE" altLang="de-DE" dirty="0">
              <a:sym typeface="Wingdings" panose="05000000000000000000" pitchFamily="2" charset="2"/>
            </a:endParaRPr>
          </a:p>
        </p:txBody>
      </p:sp>
      <p:sp>
        <p:nvSpPr>
          <p:cNvPr id="28675" name="Titel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6192688" cy="994122"/>
          </a:xfrm>
        </p:spPr>
        <p:txBody>
          <a:bodyPr/>
          <a:lstStyle/>
          <a:p>
            <a:pPr algn="ctr"/>
            <a:r>
              <a:rPr lang="de-AT" altLang="de-DE" dirty="0">
                <a:solidFill>
                  <a:schemeClr val="tx1"/>
                </a:solidFill>
              </a:rPr>
              <a:t>Anmeldungen zu Lehrveranstaltungen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Inhaltsplatzhalter 6"/>
          <p:cNvSpPr>
            <a:spLocks noGrp="1"/>
          </p:cNvSpPr>
          <p:nvPr>
            <p:ph idx="1"/>
          </p:nvPr>
        </p:nvSpPr>
        <p:spPr bwMode="auto">
          <a:xfrm>
            <a:off x="395537" y="1557338"/>
            <a:ext cx="8280920" cy="4895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AT" altLang="de-DE" dirty="0">
                <a:solidFill>
                  <a:srgbClr val="000000"/>
                </a:solidFill>
              </a:rPr>
              <a:t>Anmeldung über </a:t>
            </a:r>
            <a:r>
              <a:rPr lang="de-AT" altLang="de-DE" b="1" dirty="0">
                <a:solidFill>
                  <a:srgbClr val="FF0000"/>
                </a:solidFill>
              </a:rPr>
              <a:t>U:SPACE</a:t>
            </a:r>
            <a:r>
              <a:rPr lang="de-AT" altLang="de-DE" dirty="0">
                <a:solidFill>
                  <a:srgbClr val="000000"/>
                </a:solidFill>
              </a:rPr>
              <a:t> zu PI-LV in folgenden Zeiträumen:</a:t>
            </a:r>
          </a:p>
          <a:p>
            <a:pPr eaLnBrk="1" hangingPunct="1">
              <a:defRPr/>
            </a:pPr>
            <a:r>
              <a:rPr lang="de-DE" altLang="de-DE" dirty="0"/>
              <a:t>Für Erstsemestrige </a:t>
            </a:r>
            <a:r>
              <a:rPr lang="de-DE" altLang="de-DE" b="1" dirty="0">
                <a:solidFill>
                  <a:srgbClr val="FF0000"/>
                </a:solidFill>
              </a:rPr>
              <a:t>gilt ausschließlich </a:t>
            </a:r>
            <a:r>
              <a:rPr lang="de-DE" altLang="de-DE" dirty="0"/>
              <a:t>die </a:t>
            </a:r>
          </a:p>
          <a:p>
            <a:pPr eaLnBrk="1" hangingPunct="1">
              <a:defRPr/>
            </a:pPr>
            <a:endParaRPr lang="de-AT" altLang="de-DE" sz="2400" dirty="0">
              <a:solidFill>
                <a:srgbClr val="3333FF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2400" dirty="0">
                <a:solidFill>
                  <a:srgbClr val="3C8C93"/>
                </a:solidFill>
              </a:rPr>
              <a:t>Anmeldephase: </a:t>
            </a:r>
          </a:p>
          <a:p>
            <a:pPr eaLnBrk="1" hangingPunct="1">
              <a:defRPr/>
            </a:pPr>
            <a:r>
              <a:rPr lang="de-AT" altLang="de-DE" sz="2400" dirty="0">
                <a:solidFill>
                  <a:srgbClr val="000000"/>
                </a:solidFill>
              </a:rPr>
              <a:t>MO, 01.10.2018, 09:00 Uhr – 05.10.2018,12:00 Uhr </a:t>
            </a:r>
            <a:r>
              <a:rPr lang="de-DE" altLang="de-DE" sz="2400" dirty="0">
                <a:solidFill>
                  <a:srgbClr val="000000"/>
                </a:solidFill>
              </a:rPr>
              <a:t>Restplatzbestätigung bis MI 31.10.2018; 09:00 Uhr</a:t>
            </a:r>
          </a:p>
          <a:p>
            <a:pPr eaLnBrk="1" hangingPunct="1">
              <a:defRPr/>
            </a:pPr>
            <a:endParaRPr lang="de-DE" altLang="de-DE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de-DE" altLang="de-DE" sz="18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de-DE" altLang="de-DE" dirty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dirty="0"/>
              <a:t>Die </a:t>
            </a:r>
            <a:r>
              <a:rPr lang="de-AT" altLang="de-DE" b="1" dirty="0"/>
              <a:t>Restplatzvergabe</a:t>
            </a:r>
            <a:r>
              <a:rPr lang="de-AT" altLang="de-DE" dirty="0"/>
              <a:t> in Lehrveranstaltungen erfolgt nach der Anmeldephase mit Bestätigung </a:t>
            </a:r>
            <a:r>
              <a:rPr lang="de-AT" altLang="de-DE" b="1" dirty="0"/>
              <a:t>durch Studierende </a:t>
            </a:r>
            <a:r>
              <a:rPr lang="de-AT" altLang="de-DE" b="1" dirty="0">
                <a:solidFill>
                  <a:srgbClr val="FF0000"/>
                </a:solidFill>
              </a:rPr>
              <a:t>per u:space</a:t>
            </a:r>
          </a:p>
        </p:txBody>
      </p:sp>
      <p:sp>
        <p:nvSpPr>
          <p:cNvPr id="30723" name="Titel 1"/>
          <p:cNvSpPr>
            <a:spLocks noGrp="1"/>
          </p:cNvSpPr>
          <p:nvPr>
            <p:ph type="title"/>
          </p:nvPr>
        </p:nvSpPr>
        <p:spPr bwMode="auto">
          <a:xfrm>
            <a:off x="165527" y="260648"/>
            <a:ext cx="6192837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dirty="0">
                <a:solidFill>
                  <a:schemeClr val="tx1"/>
                </a:solidFill>
              </a:rPr>
              <a:t>Anmeldung zu Lehrveranstaltungen</a:t>
            </a:r>
            <a:endParaRPr lang="de-AT" alt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557338"/>
            <a:ext cx="8713787" cy="48958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AT" altLang="de-DE" dirty="0"/>
              <a:t>Anmeldungen sind </a:t>
            </a:r>
            <a:r>
              <a:rPr lang="de-AT" altLang="de-DE" dirty="0">
                <a:solidFill>
                  <a:srgbClr val="FF0000"/>
                </a:solidFill>
              </a:rPr>
              <a:t>nur möglich mit den Studienkennzahlen:</a:t>
            </a:r>
          </a:p>
          <a:p>
            <a:pPr marL="266700" lvl="1" indent="0">
              <a:buFontTx/>
              <a:buNone/>
              <a:defRPr/>
            </a:pPr>
            <a:r>
              <a:rPr lang="de-AT" altLang="de-DE" dirty="0"/>
              <a:t>	400 (Bachelor Unterrichtsfach Bewegung und Sport) </a:t>
            </a:r>
          </a:p>
          <a:p>
            <a:pPr marL="266700" lvl="1" indent="0">
              <a:buFontTx/>
              <a:buNone/>
              <a:defRPr/>
            </a:pPr>
            <a:r>
              <a:rPr lang="de-AT" altLang="de-DE" dirty="0"/>
              <a:t>	628 (Bakkalaureat Sportwissenschaft)</a:t>
            </a:r>
            <a:br>
              <a:rPr lang="de-AT" altLang="de-DE" dirty="0"/>
            </a:br>
            <a:r>
              <a:rPr lang="de-DE" sz="1800" i="1" dirty="0"/>
              <a:t>Anmeldungen, die unter falschen Studienkennzahlen erfolgen sind UNGÜLTIG und werden gelöscht!</a:t>
            </a:r>
            <a:r>
              <a:rPr lang="de-DE" sz="1500" i="1" dirty="0"/>
              <a:t/>
            </a:r>
            <a:br>
              <a:rPr lang="de-DE" sz="1500" i="1" dirty="0"/>
            </a:br>
            <a:endParaRPr lang="de-DE" sz="1500" i="1" dirty="0"/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kern="1200" dirty="0">
                <a:solidFill>
                  <a:srgbClr val="000000"/>
                </a:solidFill>
              </a:rPr>
              <a:t>Den entsprechenden </a:t>
            </a:r>
            <a:r>
              <a:rPr lang="de-DE" altLang="de-DE" kern="1200" dirty="0">
                <a:solidFill>
                  <a:srgbClr val="FF0000"/>
                </a:solidFill>
              </a:rPr>
              <a:t>Studienplanpunkt </a:t>
            </a:r>
            <a:r>
              <a:rPr lang="de-DE" altLang="de-DE" kern="1200" dirty="0">
                <a:solidFill>
                  <a:srgbClr val="000000"/>
                </a:solidFill>
              </a:rPr>
              <a:t>auswählen</a:t>
            </a:r>
          </a:p>
          <a:p>
            <a:pPr eaLnBrk="1" hangingPunct="1">
              <a:spcBef>
                <a:spcPct val="0"/>
              </a:spcBef>
              <a:defRPr/>
            </a:pPr>
            <a:endParaRPr lang="de-DE" altLang="de-DE" sz="1800" kern="1200" dirty="0">
              <a:solidFill>
                <a:srgbClr val="000000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AT" altLang="de-DE" kern="1200" dirty="0">
                <a:solidFill>
                  <a:srgbClr val="000000"/>
                </a:solidFill>
              </a:rPr>
              <a:t>Die wichtigsten Statuswerte</a:t>
            </a:r>
          </a:p>
          <a:p>
            <a:pPr marL="877888" lvl="1" indent="-342900" eaLnBrk="1" hangingPunct="1">
              <a:spcBef>
                <a:spcPct val="0"/>
              </a:spcBef>
              <a:defRPr/>
            </a:pPr>
            <a:r>
              <a:rPr lang="de-DE" altLang="de-DE" sz="1800" kern="1200" dirty="0">
                <a:solidFill>
                  <a:srgbClr val="3C8C93"/>
                </a:solidFill>
              </a:rPr>
              <a:t>angelegt</a:t>
            </a:r>
            <a:r>
              <a:rPr lang="de-DE" altLang="de-DE" sz="1800" kern="1200" dirty="0">
                <a:solidFill>
                  <a:srgbClr val="3333FF"/>
                </a:solidFill>
              </a:rPr>
              <a:t> </a:t>
            </a:r>
            <a:r>
              <a:rPr lang="de-AT" altLang="de-DE" sz="1800" kern="1200" dirty="0">
                <a:solidFill>
                  <a:srgbClr val="000000"/>
                </a:solidFill>
              </a:rPr>
              <a:t>(Anmeldung unvollständig bzw. Voraussetzungen nicht erfüllt)</a:t>
            </a:r>
            <a:endParaRPr lang="de-DE" altLang="de-DE" sz="1200" kern="1200" dirty="0">
              <a:solidFill>
                <a:srgbClr val="3333FF"/>
              </a:solidFill>
            </a:endParaRPr>
          </a:p>
          <a:p>
            <a:pPr marL="877888" lvl="1" indent="-342900" eaLnBrk="1" hangingPunct="1">
              <a:spcBef>
                <a:spcPct val="0"/>
              </a:spcBef>
              <a:defRPr/>
            </a:pPr>
            <a:r>
              <a:rPr lang="de-DE" altLang="de-DE" sz="1800" kern="1200" dirty="0">
                <a:solidFill>
                  <a:srgbClr val="3C8C93"/>
                </a:solidFill>
              </a:rPr>
              <a:t>vorgemerkt </a:t>
            </a:r>
            <a:r>
              <a:rPr lang="de-AT" altLang="de-DE" sz="1800" kern="1200" dirty="0">
                <a:solidFill>
                  <a:srgbClr val="000000"/>
                </a:solidFill>
              </a:rPr>
              <a:t>(Anmeldestatus VOR dem Zuteilungslauf)</a:t>
            </a:r>
            <a:endParaRPr lang="de-DE" altLang="de-DE" sz="1200" kern="1200" dirty="0">
              <a:solidFill>
                <a:srgbClr val="3333FF"/>
              </a:solidFill>
            </a:endParaRPr>
          </a:p>
          <a:p>
            <a:pPr marL="877888" lvl="1" indent="-342900" eaLnBrk="1" hangingPunct="1">
              <a:spcBef>
                <a:spcPct val="0"/>
              </a:spcBef>
              <a:defRPr/>
            </a:pPr>
            <a:r>
              <a:rPr lang="de-DE" altLang="de-DE" sz="1800" b="1" kern="1200" dirty="0">
                <a:solidFill>
                  <a:srgbClr val="3C8C93"/>
                </a:solidFill>
              </a:rPr>
              <a:t>angemeldet</a:t>
            </a:r>
            <a:r>
              <a:rPr lang="de-DE" altLang="de-DE" sz="1800" b="1" kern="1200" dirty="0">
                <a:solidFill>
                  <a:srgbClr val="3333FF"/>
                </a:solidFill>
              </a:rPr>
              <a:t> </a:t>
            </a:r>
            <a:r>
              <a:rPr lang="de-AT" altLang="de-DE" sz="1800" kern="1200" dirty="0">
                <a:solidFill>
                  <a:srgbClr val="000000"/>
                </a:solidFill>
              </a:rPr>
              <a:t>(</a:t>
            </a:r>
            <a:r>
              <a:rPr lang="de-AT" altLang="de-DE" sz="1800" kern="1200" dirty="0" err="1">
                <a:solidFill>
                  <a:srgbClr val="000000"/>
                </a:solidFill>
              </a:rPr>
              <a:t>Fixplatz</a:t>
            </a:r>
            <a:r>
              <a:rPr lang="de-AT" altLang="de-DE" sz="1800" kern="1200" dirty="0">
                <a:solidFill>
                  <a:srgbClr val="000000"/>
                </a:solidFill>
              </a:rPr>
              <a:t>)</a:t>
            </a:r>
            <a:endParaRPr lang="de-DE" altLang="de-DE" sz="1200" b="1" kern="1200" dirty="0">
              <a:solidFill>
                <a:srgbClr val="3333FF"/>
              </a:solidFill>
            </a:endParaRPr>
          </a:p>
          <a:p>
            <a:pPr marL="877888" lvl="1" indent="-342900" eaLnBrk="1" hangingPunct="1">
              <a:spcBef>
                <a:spcPct val="0"/>
              </a:spcBef>
              <a:defRPr/>
            </a:pPr>
            <a:r>
              <a:rPr lang="de-DE" altLang="de-DE" sz="1800" i="1" kern="1200" dirty="0">
                <a:solidFill>
                  <a:srgbClr val="3C8C93"/>
                </a:solidFill>
              </a:rPr>
              <a:t>auf Wunschliste </a:t>
            </a:r>
            <a:r>
              <a:rPr lang="de-AT" altLang="de-DE" sz="1800" kern="1200" dirty="0">
                <a:solidFill>
                  <a:srgbClr val="000000"/>
                </a:solidFill>
              </a:rPr>
              <a:t>(kein </a:t>
            </a:r>
            <a:r>
              <a:rPr lang="de-AT" altLang="de-DE" sz="1800" kern="1200" dirty="0" err="1">
                <a:solidFill>
                  <a:srgbClr val="000000"/>
                </a:solidFill>
              </a:rPr>
              <a:t>Fixplatz</a:t>
            </a:r>
            <a:r>
              <a:rPr lang="de-AT" altLang="de-DE" sz="1800" kern="1200" dirty="0">
                <a:solidFill>
                  <a:srgbClr val="000000"/>
                </a:solidFill>
              </a:rPr>
              <a:t>; evtl. Nachrücken möglich)</a:t>
            </a:r>
            <a:endParaRPr lang="de-DE" altLang="de-DE" sz="1200" kern="1200" dirty="0">
              <a:solidFill>
                <a:srgbClr val="3333FF"/>
              </a:solidFill>
            </a:endParaRPr>
          </a:p>
          <a:p>
            <a:pPr marL="877888" lvl="1" indent="-342900" eaLnBrk="1" hangingPunct="1">
              <a:spcBef>
                <a:spcPct val="0"/>
              </a:spcBef>
              <a:defRPr/>
            </a:pPr>
            <a:r>
              <a:rPr lang="de-DE" altLang="de-DE" sz="1800" i="1" kern="1200" dirty="0">
                <a:solidFill>
                  <a:srgbClr val="3C8C93"/>
                </a:solidFill>
              </a:rPr>
              <a:t>Alternative erhalten </a:t>
            </a:r>
            <a:r>
              <a:rPr lang="de-AT" altLang="de-DE" sz="1800" kern="1200" dirty="0">
                <a:solidFill>
                  <a:srgbClr val="000000"/>
                </a:solidFill>
              </a:rPr>
              <a:t>(</a:t>
            </a:r>
            <a:r>
              <a:rPr lang="de-AT" altLang="de-DE" sz="1800" kern="1200" dirty="0" err="1">
                <a:solidFill>
                  <a:srgbClr val="000000"/>
                </a:solidFill>
              </a:rPr>
              <a:t>Fixplatz</a:t>
            </a:r>
            <a:r>
              <a:rPr lang="de-AT" altLang="de-DE" sz="1800" kern="1200" dirty="0">
                <a:solidFill>
                  <a:srgbClr val="000000"/>
                </a:solidFill>
              </a:rPr>
              <a:t> in einer alternativen Abteilung)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AT" dirty="0"/>
          </a:p>
        </p:txBody>
      </p:sp>
      <p:sp>
        <p:nvSpPr>
          <p:cNvPr id="31747" name="Titel 1"/>
          <p:cNvSpPr>
            <a:spLocks noGrp="1"/>
          </p:cNvSpPr>
          <p:nvPr>
            <p:ph type="title"/>
          </p:nvPr>
        </p:nvSpPr>
        <p:spPr bwMode="auto">
          <a:xfrm>
            <a:off x="179388" y="274638"/>
            <a:ext cx="6192837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dirty="0">
                <a:solidFill>
                  <a:schemeClr val="tx1"/>
                </a:solidFill>
              </a:rPr>
              <a:t>Anmeldung zu Lehrveranstaltungen</a:t>
            </a:r>
            <a:endParaRPr lang="de-AT" alt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Inhaltsplatzhalter 6"/>
          <p:cNvSpPr>
            <a:spLocks noGrp="1"/>
          </p:cNvSpPr>
          <p:nvPr>
            <p:ph idx="1"/>
          </p:nvPr>
        </p:nvSpPr>
        <p:spPr bwMode="auto">
          <a:xfrm>
            <a:off x="179388" y="1557338"/>
            <a:ext cx="8713787" cy="4895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altLang="de-DE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dirty="0"/>
              <a:t>Pro Semester Erhalt von </a:t>
            </a:r>
            <a:r>
              <a:rPr lang="de-DE" altLang="de-DE" dirty="0">
                <a:solidFill>
                  <a:srgbClr val="3C8C93"/>
                </a:solidFill>
              </a:rPr>
              <a:t>1000 Punkten </a:t>
            </a:r>
            <a:r>
              <a:rPr lang="de-DE" altLang="de-DE" dirty="0"/>
              <a:t>für prüfungsimmanente LVs (</a:t>
            </a:r>
            <a:r>
              <a:rPr lang="de-DE" altLang="de-DE" dirty="0" err="1"/>
              <a:t>pi</a:t>
            </a:r>
            <a:r>
              <a:rPr lang="de-DE" altLang="de-DE" dirty="0"/>
              <a:t>)  </a:t>
            </a:r>
            <a:r>
              <a:rPr lang="de-DE" altLang="de-DE" dirty="0">
                <a:sym typeface="Wingdings" panose="05000000000000000000" pitchFamily="2" charset="2"/>
              </a:rPr>
              <a:t></a:t>
            </a:r>
            <a:r>
              <a:rPr lang="de-DE" altLang="de-DE" dirty="0"/>
              <a:t> diese sind in der Anmeldephase zu setzen</a:t>
            </a:r>
          </a:p>
          <a:p>
            <a:pPr>
              <a:defRPr/>
            </a:pPr>
            <a:endParaRPr lang="de-DE" altLang="de-DE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dirty="0"/>
              <a:t>1000 Punkte für Prüfungen (von nicht prüfungsimmanenten     LV= </a:t>
            </a:r>
            <a:r>
              <a:rPr lang="de-DE" altLang="de-DE" dirty="0" err="1"/>
              <a:t>npi</a:t>
            </a:r>
            <a:r>
              <a:rPr lang="de-DE" altLang="de-DE" dirty="0"/>
              <a:t>) </a:t>
            </a:r>
            <a:r>
              <a:rPr lang="de-DE" altLang="de-DE" dirty="0">
                <a:sym typeface="Wingdings" panose="05000000000000000000" pitchFamily="2" charset="2"/>
              </a:rPr>
              <a:t></a:t>
            </a:r>
            <a:r>
              <a:rPr lang="de-DE" altLang="de-DE" dirty="0"/>
              <a:t> Anmeldungen laufend auch während des Semesters</a:t>
            </a:r>
            <a:endParaRPr lang="de-AT" altLang="de-DE" dirty="0"/>
          </a:p>
          <a:p>
            <a:pPr>
              <a:defRPr/>
            </a:pPr>
            <a:endParaRPr lang="de-AT" altLang="de-DE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dirty="0"/>
              <a:t>Gesetzte Punkte können (für den Fall, dass Sie keinen Platz mehr für die entsprechende LV bekommen) </a:t>
            </a:r>
            <a:r>
              <a:rPr lang="de-DE" altLang="de-DE" b="1" dirty="0">
                <a:solidFill>
                  <a:srgbClr val="FF0000"/>
                </a:solidFill>
              </a:rPr>
              <a:t>NICHT</a:t>
            </a:r>
            <a:r>
              <a:rPr lang="de-DE" altLang="de-DE" dirty="0"/>
              <a:t> in das nächste Semester mitgenommen werden!</a:t>
            </a:r>
          </a:p>
          <a:p>
            <a:pPr>
              <a:defRPr/>
            </a:pPr>
            <a:endParaRPr lang="de-AT" altLang="de-DE" dirty="0"/>
          </a:p>
        </p:txBody>
      </p:sp>
      <p:sp>
        <p:nvSpPr>
          <p:cNvPr id="33795" name="Titel 1"/>
          <p:cNvSpPr>
            <a:spLocks noGrp="1"/>
          </p:cNvSpPr>
          <p:nvPr>
            <p:ph type="title"/>
          </p:nvPr>
        </p:nvSpPr>
        <p:spPr bwMode="auto">
          <a:xfrm>
            <a:off x="179512" y="404664"/>
            <a:ext cx="6192837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de-AT" altLang="de-DE" dirty="0">
                <a:solidFill>
                  <a:srgbClr val="06548F"/>
                </a:solidFill>
              </a:rPr>
              <a:t>Punktesystem bei der Anmeldung für prüfungsimmanente LV und Prüfungen</a:t>
            </a:r>
            <a:endParaRPr lang="de-AT" alt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57350"/>
            <a:ext cx="7396163" cy="4695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6192837" cy="993775"/>
          </a:xfrm>
        </p:spPr>
        <p:txBody>
          <a:bodyPr/>
          <a:lstStyle/>
          <a:p>
            <a:pPr algn="ctr">
              <a:defRPr/>
            </a:pPr>
            <a:r>
              <a:rPr lang="de-DE" sz="4000" dirty="0"/>
              <a:t>Herzlich Willkommen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am Institut für Sportwissenschaft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88" y="1982888"/>
            <a:ext cx="8713787" cy="404475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dirty="0">
                <a:solidFill>
                  <a:srgbClr val="000000"/>
                </a:solidFill>
              </a:rPr>
              <a:t>U:space Login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132856"/>
            <a:ext cx="634039" cy="62184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6732240" y="2276872"/>
            <a:ext cx="1152128" cy="28803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04248" y="2348880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XXXXXXXXX</a:t>
            </a:r>
            <a:endParaRPr lang="de-AT" sz="1000" dirty="0"/>
          </a:p>
        </p:txBody>
      </p:sp>
      <p:sp>
        <p:nvSpPr>
          <p:cNvPr id="9" name="Textfeld 8"/>
          <p:cNvSpPr txBox="1"/>
          <p:nvPr/>
        </p:nvSpPr>
        <p:spPr>
          <a:xfrm>
            <a:off x="5220072" y="1005333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1. Login über u:space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11" name="Pfeil nach links 10"/>
          <p:cNvSpPr/>
          <p:nvPr/>
        </p:nvSpPr>
        <p:spPr bwMode="auto">
          <a:xfrm rot="16200000">
            <a:off x="6889458" y="1583902"/>
            <a:ext cx="665857" cy="43205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3568" y="1596207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2. Studium </a:t>
            </a:r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 Anmeldung zu LV</a:t>
            </a:r>
            <a:endParaRPr lang="de-A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de-AT" sz="2400" dirty="0"/>
              <a:t>Aufgrund der neuen Datenschutz-Richtlinie 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AT" sz="2400" dirty="0"/>
              <a:t>Jede Art der Kommunikation zwischen Studierenden und Institut (SSC) muss ausschließlich über die U:net E-Mail-Adresse verlaufen. (Alle aktiven Studierenden verfügen über einen u:account mit einer dazugehörigen E-Mail-Adresse.)</a:t>
            </a:r>
          </a:p>
          <a:p>
            <a:pPr>
              <a:spcAft>
                <a:spcPts val="800"/>
              </a:spcAft>
            </a:pPr>
            <a:endParaRPr lang="de-AT" sz="2400" dirty="0"/>
          </a:p>
          <a:p>
            <a:pPr marL="877888" lvl="1" indent="-342900">
              <a:spcAft>
                <a:spcPts val="800"/>
              </a:spcAft>
            </a:pPr>
            <a:r>
              <a:rPr lang="de-AT" dirty="0"/>
              <a:t>Anfragen von privaten E-Mail-Adressen werden nicht bearbeitet.</a:t>
            </a:r>
          </a:p>
          <a:p>
            <a:pPr marL="877888" lvl="1" indent="-342900">
              <a:spcAft>
                <a:spcPts val="800"/>
              </a:spcAft>
            </a:pPr>
            <a:r>
              <a:rPr lang="de-AT" dirty="0"/>
              <a:t>Die Universität ermöglicht den Studierenden die Weiterleitung der Mails von der u:account E-Mail-Adresse an eine private E-Mail-Adresse.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Kommunikation: </a:t>
            </a:r>
            <a:r>
              <a:rPr lang="de-AT" dirty="0"/>
              <a:t>Studierendenanfragen per Mail nur noch über u:account</a:t>
            </a:r>
          </a:p>
        </p:txBody>
      </p:sp>
    </p:spTree>
    <p:extLst>
      <p:ext uri="{BB962C8B-B14F-4D97-AF65-F5344CB8AC3E}">
        <p14:creationId xmlns:p14="http://schemas.microsoft.com/office/powerpoint/2010/main" val="34193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388" y="1557338"/>
            <a:ext cx="8713787" cy="4895850"/>
          </a:xfrm>
        </p:spPr>
        <p:txBody>
          <a:bodyPr/>
          <a:lstStyle/>
          <a:p>
            <a:pPr marL="342900" indent="-342900">
              <a:buFontTx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Es besteht </a:t>
            </a:r>
            <a:r>
              <a:rPr lang="de-DE" altLang="de-DE" sz="2400" b="1" dirty="0">
                <a:solidFill>
                  <a:srgbClr val="FF0000"/>
                </a:solidFill>
              </a:rPr>
              <a:t>Ausweis - Pflicht</a:t>
            </a:r>
            <a:r>
              <a:rPr lang="de-DE" altLang="de-DE" sz="2400" b="1" dirty="0">
                <a:solidFill>
                  <a:srgbClr val="000000"/>
                </a:solidFill>
              </a:rPr>
              <a:t> </a:t>
            </a:r>
            <a:r>
              <a:rPr lang="de-DE" altLang="de-DE" sz="2400" dirty="0">
                <a:solidFill>
                  <a:srgbClr val="000000"/>
                </a:solidFill>
              </a:rPr>
              <a:t>am ZSSW! </a:t>
            </a:r>
          </a:p>
          <a:p>
            <a:pPr lvl="1" indent="0">
              <a:buNone/>
              <a:defRPr/>
            </a:pPr>
            <a:r>
              <a:rPr lang="de-DE" altLang="de-DE" sz="1800" dirty="0">
                <a:solidFill>
                  <a:srgbClr val="000000"/>
                </a:solidFill>
              </a:rPr>
              <a:t>Dieser dient der freien Bewegung am Gelände, der Benutzung von Außenanlagen und der Ausleihung von Übungsgegenständen</a:t>
            </a:r>
          </a:p>
          <a:p>
            <a:pPr>
              <a:defRPr/>
            </a:pPr>
            <a:endParaRPr lang="de-DE" altLang="de-DE" sz="1200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Es gilt: </a:t>
            </a:r>
            <a:r>
              <a:rPr lang="de-DE" altLang="de-DE" b="1" dirty="0">
                <a:solidFill>
                  <a:srgbClr val="FF0000"/>
                </a:solidFill>
              </a:rPr>
              <a:t>Wenn frei </a:t>
            </a:r>
            <a:r>
              <a:rPr lang="de-DE" altLang="de-DE" dirty="0">
                <a:solidFill>
                  <a:srgbClr val="000000"/>
                </a:solidFill>
              </a:rPr>
              <a:t>(</a:t>
            </a:r>
            <a:r>
              <a:rPr lang="de-DE" altLang="de-DE" u="sng" dirty="0">
                <a:solidFill>
                  <a:srgbClr val="000000"/>
                </a:solidFill>
              </a:rPr>
              <a:t>keine LV / USI - Kurs</a:t>
            </a:r>
            <a:r>
              <a:rPr lang="de-DE" altLang="de-DE" dirty="0">
                <a:solidFill>
                  <a:srgbClr val="000000"/>
                </a:solidFill>
              </a:rPr>
              <a:t>) </a:t>
            </a:r>
            <a:r>
              <a:rPr lang="de-DE" altLang="de-DE" sz="2400" dirty="0">
                <a:solidFill>
                  <a:srgbClr val="000000"/>
                </a:solidFill>
              </a:rPr>
              <a:t>sind Tennisplätze, Konditionsräume 1+3, Laufbahn inkl. Hürden, EDV – Räume (PCs) von Sportstudierenden mit Ausweis benutzbar</a:t>
            </a:r>
          </a:p>
          <a:p>
            <a:pPr marL="342900" indent="-342900">
              <a:buFontTx/>
              <a:buChar char="•"/>
              <a:defRPr/>
            </a:pPr>
            <a:endParaRPr lang="de-DE" altLang="de-DE" sz="1400" b="1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Benutzung der Rasen- und Hartplätze: nur nach </a:t>
            </a:r>
            <a:r>
              <a:rPr lang="de-DE" altLang="de-DE" dirty="0">
                <a:solidFill>
                  <a:srgbClr val="3C8C93"/>
                </a:solidFill>
              </a:rPr>
              <a:t>Anmeldung &amp; Genehmigung der ZSSW-Leitung! </a:t>
            </a:r>
          </a:p>
          <a:p>
            <a:pPr marL="342900" indent="-342900">
              <a:buFontTx/>
              <a:buChar char="•"/>
              <a:defRPr/>
            </a:pPr>
            <a:endParaRPr lang="de-DE" altLang="de-DE" sz="1400" b="1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•"/>
              <a:defRPr/>
            </a:pPr>
            <a:r>
              <a:rPr lang="de-DE" altLang="de-DE" sz="2400" dirty="0">
                <a:solidFill>
                  <a:srgbClr val="000000"/>
                </a:solidFill>
              </a:rPr>
              <a:t>Benutzung von Schwimmbad, Sauna: </a:t>
            </a:r>
            <a:r>
              <a:rPr lang="de-DE" altLang="de-DE" sz="2400" dirty="0">
                <a:solidFill>
                  <a:srgbClr val="3C8C93"/>
                </a:solidFill>
              </a:rPr>
              <a:t>Gesonderte Öffnungszeiten </a:t>
            </a:r>
            <a:r>
              <a:rPr lang="de-DE" altLang="de-DE" sz="2400" dirty="0">
                <a:solidFill>
                  <a:srgbClr val="000000"/>
                </a:solidFill>
              </a:rPr>
              <a:t>für Studierende (</a:t>
            </a:r>
            <a:r>
              <a:rPr lang="de-DE" altLang="de-DE" sz="2400" dirty="0">
                <a:solidFill>
                  <a:srgbClr val="000000"/>
                </a:solidFill>
                <a:sym typeface="Wingdings" panose="05000000000000000000" pitchFamily="2" charset="2"/>
              </a:rPr>
              <a:t>SSC – Aushang)</a:t>
            </a:r>
          </a:p>
          <a:p>
            <a:pPr marL="342900" indent="-342900">
              <a:buFontTx/>
              <a:buChar char="•"/>
              <a:defRPr/>
            </a:pPr>
            <a:endParaRPr lang="de-DE" altLang="de-DE" sz="1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>
              <a:defRPr/>
            </a:pP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6192837" cy="993775"/>
          </a:xfrm>
        </p:spPr>
        <p:txBody>
          <a:bodyPr/>
          <a:lstStyle/>
          <a:p>
            <a:pPr>
              <a:defRPr/>
            </a:pPr>
            <a:r>
              <a:rPr lang="de-DE" dirty="0"/>
              <a:t>6. Nutzung von Räumlichkeiten am ZSSW</a:t>
            </a:r>
            <a:endParaRPr lang="de-A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 bwMode="auto">
          <a:xfrm>
            <a:off x="179388" y="274638"/>
            <a:ext cx="6192837" cy="9937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AT" altLang="de-DE" dirty="0">
                <a:solidFill>
                  <a:schemeClr val="tx1"/>
                </a:solidFill>
              </a:rPr>
              <a:t>Voraussetzungen für Nutzung</a:t>
            </a:r>
            <a:endParaRPr lang="de-AT" alt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557338"/>
            <a:ext cx="8713787" cy="4895850"/>
          </a:xfrm>
        </p:spPr>
        <p:txBody>
          <a:bodyPr/>
          <a:lstStyle/>
          <a:p>
            <a:pPr marL="342900" lvl="0" indent="-342900">
              <a:buFontTx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</a:rPr>
              <a:t>Online – Belegungsplan des USZ (Verfügbarkeit der Räume)</a:t>
            </a:r>
          </a:p>
          <a:p>
            <a:pPr marL="342900" lvl="0" indent="-342900">
              <a:defRPr/>
            </a:pPr>
            <a:r>
              <a:rPr lang="de-DE" altLang="de-DE" sz="1800" dirty="0">
                <a:solidFill>
                  <a:srgbClr val="FF0000"/>
                </a:solidFill>
              </a:rPr>
              <a:t>	</a:t>
            </a:r>
            <a:r>
              <a:rPr lang="de-DE" altLang="de-DE" sz="2400" dirty="0">
                <a:solidFill>
                  <a:srgbClr val="3333FF"/>
                </a:solidFill>
              </a:rPr>
              <a:t> </a:t>
            </a:r>
            <a:r>
              <a:rPr lang="de-DE" altLang="de-DE" sz="2400" dirty="0">
                <a:solidFill>
                  <a:srgbClr val="3333FF"/>
                </a:solidFill>
                <a:hlinkClick r:id="rId2"/>
              </a:rPr>
              <a:t>http://www.schulsport-serviceteam.at/</a:t>
            </a:r>
            <a:r>
              <a:rPr lang="de-DE" altLang="de-DE" sz="2400" dirty="0">
                <a:solidFill>
                  <a:srgbClr val="3333FF"/>
                </a:solidFill>
              </a:rPr>
              <a:t> 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>
              <a:defRPr/>
            </a:pPr>
            <a:endParaRPr lang="de-DE" altLang="de-DE" sz="1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Benutzung der Hallen 1-6: keine Benützung von Turngeräten ohne Aufsicht!</a:t>
            </a:r>
          </a:p>
          <a:p>
            <a:pPr>
              <a:defRPr/>
            </a:pPr>
            <a:endParaRPr lang="de-DE" altLang="de-DE" sz="14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rgbClr val="000000"/>
                </a:solidFill>
              </a:rPr>
              <a:t>Benutzung der Sportanlagen: Konditionsräume und </a:t>
            </a:r>
            <a:r>
              <a:rPr lang="de-DE" altLang="de-DE" sz="2000" dirty="0" err="1">
                <a:solidFill>
                  <a:srgbClr val="000000"/>
                </a:solidFill>
              </a:rPr>
              <a:t>Cardio</a:t>
            </a:r>
            <a:r>
              <a:rPr lang="de-DE" altLang="de-DE" sz="2000" dirty="0">
                <a:solidFill>
                  <a:srgbClr val="000000"/>
                </a:solidFill>
              </a:rPr>
              <a:t>-Corner „Mensa“: mit </a:t>
            </a:r>
            <a:r>
              <a:rPr lang="de-DE" altLang="de-DE" sz="2000" u="sng" dirty="0">
                <a:solidFill>
                  <a:srgbClr val="3C8C93"/>
                </a:solidFill>
              </a:rPr>
              <a:t>gültiger </a:t>
            </a:r>
            <a:r>
              <a:rPr lang="de-DE" altLang="de-DE" sz="2000" b="1" u="sng" dirty="0">
                <a:solidFill>
                  <a:srgbClr val="3C8C93"/>
                </a:solidFill>
              </a:rPr>
              <a:t>KO-Karte </a:t>
            </a:r>
            <a:r>
              <a:rPr lang="de-DE" altLang="de-DE" sz="2000" dirty="0">
                <a:solidFill>
                  <a:srgbClr val="3C8C93"/>
                </a:solidFill>
              </a:rPr>
              <a:t>, </a:t>
            </a:r>
            <a:r>
              <a:rPr lang="de-DE" altLang="de-DE" sz="2000" dirty="0">
                <a:solidFill>
                  <a:srgbClr val="000000"/>
                </a:solidFill>
              </a:rPr>
              <a:t>Erhalt durch verpflichtende Einschulung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altLang="de-DE" sz="1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dirty="0"/>
              <a:t>Jedes Semester</a:t>
            </a:r>
            <a:r>
              <a:rPr lang="de-DE" altLang="de-DE" sz="2000" dirty="0">
                <a:solidFill>
                  <a:srgbClr val="000000"/>
                </a:solidFill>
              </a:rPr>
              <a:t>: </a:t>
            </a:r>
            <a:r>
              <a:rPr lang="de-DE" altLang="de-DE" sz="2000" b="1" dirty="0" err="1">
                <a:solidFill>
                  <a:srgbClr val="3C8C93"/>
                </a:solidFill>
              </a:rPr>
              <a:t>HörerInnenausweis</a:t>
            </a:r>
            <a:r>
              <a:rPr lang="de-DE" altLang="de-DE" sz="2000" dirty="0">
                <a:solidFill>
                  <a:srgbClr val="000000"/>
                </a:solidFill>
              </a:rPr>
              <a:t> verlängern. Mit dem </a:t>
            </a:r>
            <a:r>
              <a:rPr lang="de-DE" altLang="de-DE" sz="2000" dirty="0" err="1">
                <a:solidFill>
                  <a:srgbClr val="000000"/>
                </a:solidFill>
              </a:rPr>
              <a:t>HörerInnenausweis</a:t>
            </a:r>
            <a:r>
              <a:rPr lang="de-DE" altLang="de-DE" sz="2000" dirty="0">
                <a:solidFill>
                  <a:srgbClr val="000000"/>
                </a:solidFill>
              </a:rPr>
              <a:t> ist ein Termin für die Medizinische Untersuchung im ÖISM zu vereinbaren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altLang="de-DE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388" y="1557338"/>
            <a:ext cx="8713787" cy="48958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Die </a:t>
            </a:r>
            <a:r>
              <a:rPr lang="de-DE" b="1" dirty="0">
                <a:solidFill>
                  <a:srgbClr val="FF0000"/>
                </a:solidFill>
              </a:rPr>
              <a:t>STUV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ist eine Gruppe freiwillig arbeitender Studierender und eure offizielle Vertretung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Sie ist Teil der ÖH und bestückt Gremiensitze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Bei Anliegen, Problemen, und Fragen zu Lehrveranstaltungen des Studiums könnt ihr euch jederzeit an sie wenden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Sie bieten Sprechstunden, E-Mail Service, Veranstaltungen, einen Studierraum, die Studi-Lounge und vieles mehr für euch 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algn="ctr">
              <a:defRPr/>
            </a:pPr>
            <a:r>
              <a:rPr lang="de-DE" sz="3200" b="1" dirty="0">
                <a:hlinkClick r:id="rId2"/>
              </a:rPr>
              <a:t>http://stuv-sport.at/</a:t>
            </a:r>
            <a:endParaRPr lang="de-DE" sz="3200" b="1" dirty="0"/>
          </a:p>
          <a:p>
            <a:pPr>
              <a:defRPr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6192837" cy="993775"/>
          </a:xfrm>
        </p:spPr>
        <p:txBody>
          <a:bodyPr/>
          <a:lstStyle/>
          <a:p>
            <a:pPr>
              <a:defRPr/>
            </a:pPr>
            <a:r>
              <a:rPr lang="de-DE" dirty="0"/>
              <a:t>7. Studierendenvertretung</a:t>
            </a:r>
            <a:endParaRPr lang="de-A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388" y="1557338"/>
            <a:ext cx="8713787" cy="4895850"/>
          </a:xfrm>
        </p:spPr>
        <p:txBody>
          <a:bodyPr/>
          <a:lstStyle/>
          <a:p>
            <a:pPr marL="644525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</a:rPr>
              <a:t>Hauptseite des Instituts:</a:t>
            </a:r>
            <a:r>
              <a:rPr lang="de-DE" altLang="de-DE" dirty="0"/>
              <a:t> </a:t>
            </a:r>
            <a:r>
              <a:rPr lang="de-DE" altLang="de-DE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http://zsu-schmelz.univie.ac.at/</a:t>
            </a:r>
            <a:endParaRPr lang="de-DE" altLang="de-DE" dirty="0">
              <a:solidFill>
                <a:srgbClr val="000000"/>
              </a:solidFill>
            </a:endParaRPr>
          </a:p>
          <a:p>
            <a:pPr marL="644525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</a:rPr>
              <a:t>Formular für die KO - Karte: </a:t>
            </a:r>
            <a:r>
              <a:rPr lang="de-DE" altLang="de-DE" dirty="0">
                <a:solidFill>
                  <a:srgbClr val="000000"/>
                </a:solidFill>
                <a:hlinkClick r:id="rId3"/>
              </a:rPr>
              <a:t>http://www.schulsport-serviceteam.at/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>
                <a:solidFill>
                  <a:srgbClr val="000000"/>
                </a:solidFill>
                <a:sym typeface="Wingdings" panose="05000000000000000000" pitchFamily="2" charset="2"/>
              </a:rPr>
              <a:t> Universitätszentrum Schmelz  online Anmeldung für Studenten</a:t>
            </a:r>
            <a:endParaRPr lang="de-DE" altLang="de-DE" dirty="0">
              <a:solidFill>
                <a:srgbClr val="000000"/>
              </a:solidFill>
            </a:endParaRPr>
          </a:p>
          <a:p>
            <a:pPr marL="644525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</a:rPr>
              <a:t>Online - Belegungsplan des USZ - Verfügbarkeit der Räume </a:t>
            </a:r>
            <a:r>
              <a:rPr lang="de-DE" altLang="de-DE" dirty="0">
                <a:solidFill>
                  <a:srgbClr val="3333FF"/>
                </a:solidFill>
                <a:hlinkClick r:id="rId3"/>
              </a:rPr>
              <a:t>http://www.schulsport-serviceteam.at/</a:t>
            </a:r>
            <a:r>
              <a:rPr lang="de-DE" altLang="de-DE" dirty="0">
                <a:solidFill>
                  <a:srgbClr val="3333FF"/>
                </a:solidFill>
              </a:rPr>
              <a:t> </a:t>
            </a:r>
            <a:endParaRPr lang="de-DE" altLang="de-DE" dirty="0">
              <a:solidFill>
                <a:srgbClr val="000000"/>
              </a:solidFill>
            </a:endParaRPr>
          </a:p>
          <a:p>
            <a:pPr marL="644525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</a:rPr>
              <a:t>Studienplan: </a:t>
            </a:r>
            <a:r>
              <a:rPr lang="de-DE" altLang="de-DE" dirty="0">
                <a:solidFill>
                  <a:srgbClr val="000000"/>
                </a:solidFill>
                <a:hlinkClick r:id="rId4"/>
              </a:rPr>
              <a:t>http://lehre-schmelz.univie.ac.at/studienangebote/studienrichtungen/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</a:p>
          <a:p>
            <a:pPr marL="644525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</a:rPr>
              <a:t>U:space: </a:t>
            </a:r>
            <a:r>
              <a:rPr lang="de-DE" altLang="de-DE" dirty="0">
                <a:solidFill>
                  <a:srgbClr val="000000"/>
                </a:solidFill>
                <a:hlinkClick r:id="rId5"/>
              </a:rPr>
              <a:t>https://uspace.univie.ac.at/</a:t>
            </a:r>
            <a:endParaRPr lang="de-DE" altLang="de-DE" dirty="0">
              <a:solidFill>
                <a:srgbClr val="000000"/>
              </a:solidFill>
            </a:endParaRPr>
          </a:p>
          <a:p>
            <a:pPr marL="644525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 err="1">
                <a:solidFill>
                  <a:srgbClr val="000000"/>
                </a:solidFill>
              </a:rPr>
              <a:t>Studentpoint</a:t>
            </a:r>
            <a:r>
              <a:rPr lang="de-DE" altLang="de-DE" dirty="0">
                <a:solidFill>
                  <a:srgbClr val="000000"/>
                </a:solidFill>
              </a:rPr>
              <a:t>: </a:t>
            </a:r>
            <a:r>
              <a:rPr lang="de-DE" altLang="de-DE" dirty="0">
                <a:solidFill>
                  <a:srgbClr val="3C8C93"/>
                </a:solidFill>
                <a:hlinkClick r:id="rId6"/>
              </a:rPr>
              <a:t>https://studentpoint.univie.ac.at/</a:t>
            </a:r>
            <a:endParaRPr lang="de-DE" altLang="de-DE" dirty="0">
              <a:solidFill>
                <a:srgbClr val="3C8C93"/>
              </a:solidFill>
            </a:endParaRPr>
          </a:p>
          <a:p>
            <a:pPr marL="644525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</a:rPr>
              <a:t>Studierendenvertretung: </a:t>
            </a:r>
            <a:r>
              <a:rPr lang="de-AT" altLang="de-DE" u="sng" dirty="0">
                <a:solidFill>
                  <a:srgbClr val="3C8C93"/>
                </a:solidFill>
                <a:hlinkClick r:id="rId7"/>
              </a:rPr>
              <a:t>http://www.stuv-sport.at/</a:t>
            </a:r>
            <a:endParaRPr lang="de-DE" altLang="de-DE" dirty="0">
              <a:solidFill>
                <a:srgbClr val="3C8C93"/>
              </a:solidFill>
            </a:endParaRPr>
          </a:p>
          <a:p>
            <a:pPr>
              <a:defRPr/>
            </a:pP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6192837" cy="993775"/>
          </a:xfrm>
        </p:spPr>
        <p:txBody>
          <a:bodyPr/>
          <a:lstStyle/>
          <a:p>
            <a:pPr>
              <a:defRPr/>
            </a:pPr>
            <a:r>
              <a:rPr lang="de-DE" dirty="0"/>
              <a:t>8. Wichtige Links auf einen Blick</a:t>
            </a:r>
            <a:endParaRPr lang="de-A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feld 1"/>
          <p:cNvSpPr txBox="1">
            <a:spLocks noChangeArrowheads="1"/>
          </p:cNvSpPr>
          <p:nvPr/>
        </p:nvSpPr>
        <p:spPr bwMode="auto">
          <a:xfrm>
            <a:off x="47625" y="1484313"/>
            <a:ext cx="9061450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de-DE" altLang="de-DE" sz="4500" b="1" dirty="0">
                <a:latin typeface="+mj-lt"/>
              </a:rPr>
              <a:t>Viel Erfolg im Studium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de-DE" altLang="de-DE" sz="4500" b="1" dirty="0">
                <a:latin typeface="+mj-lt"/>
              </a:rPr>
              <a:t>&amp;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de-DE" altLang="de-DE" sz="4500" b="1" dirty="0">
                <a:latin typeface="+mj-lt"/>
              </a:rPr>
              <a:t>Danke für Ihre Aufmerksamkeit!</a:t>
            </a:r>
          </a:p>
          <a:p>
            <a:pPr algn="ctr" eaLnBrk="1" hangingPunct="1">
              <a:lnSpc>
                <a:spcPct val="150000"/>
              </a:lnSpc>
              <a:defRPr/>
            </a:pPr>
            <a:endParaRPr lang="de-DE" altLang="de-DE" sz="18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de-DE" altLang="de-DE" sz="1800" dirty="0">
                <a:solidFill>
                  <a:srgbClr val="000000"/>
                </a:solidFill>
              </a:rPr>
              <a:t>Link der Präsentation: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de-DE" altLang="de-DE" sz="1800" dirty="0">
                <a:solidFill>
                  <a:srgbClr val="000000"/>
                </a:solidFill>
                <a:hlinkClick r:id="rId3"/>
              </a:rPr>
              <a:t>http://lehre-schmelz.univie.ac.at/ssc/infos-fuer-studienanfaengerinnen/</a:t>
            </a:r>
            <a:endParaRPr lang="de-DE" altLang="de-DE" sz="18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Inhaltsplatzhalter 1"/>
          <p:cNvSpPr>
            <a:spLocks noGrp="1"/>
          </p:cNvSpPr>
          <p:nvPr>
            <p:ph idx="1"/>
          </p:nvPr>
        </p:nvSpPr>
        <p:spPr bwMode="auto">
          <a:xfrm>
            <a:off x="215516" y="1484784"/>
            <a:ext cx="8712968" cy="48965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AutoNum type="arabicPeriod"/>
            </a:pPr>
            <a:r>
              <a:rPr lang="de-DE" altLang="de-DE" dirty="0">
                <a:solidFill>
                  <a:srgbClr val="000000"/>
                </a:solidFill>
              </a:rPr>
              <a:t>Orientierung am ZSU </a:t>
            </a:r>
          </a:p>
          <a:p>
            <a:pPr marL="457200" indent="-457200">
              <a:buFontTx/>
              <a:buAutoNum type="arabicPeriod"/>
            </a:pPr>
            <a:r>
              <a:rPr lang="de-DE" altLang="de-DE" dirty="0">
                <a:solidFill>
                  <a:srgbClr val="000000"/>
                </a:solidFill>
              </a:rPr>
              <a:t>Ansprechpersonen</a:t>
            </a:r>
          </a:p>
          <a:p>
            <a:pPr marL="457200" indent="-457200">
              <a:buFontTx/>
              <a:buAutoNum type="arabicPeriod"/>
            </a:pPr>
            <a:r>
              <a:rPr lang="de-DE" altLang="de-DE" dirty="0">
                <a:solidFill>
                  <a:srgbClr val="000000"/>
                </a:solidFill>
              </a:rPr>
              <a:t>Erfolgreich durch das Studium</a:t>
            </a:r>
          </a:p>
          <a:p>
            <a:pPr marL="457200" indent="-457200">
              <a:buFontTx/>
              <a:buAutoNum type="arabicPeriod"/>
            </a:pPr>
            <a:r>
              <a:rPr lang="de-DE" altLang="de-DE" dirty="0">
                <a:solidFill>
                  <a:srgbClr val="000000"/>
                </a:solidFill>
              </a:rPr>
              <a:t>Studienplan</a:t>
            </a:r>
          </a:p>
          <a:p>
            <a:pPr marL="457200" indent="-457200">
              <a:buFontTx/>
              <a:buAutoNum type="arabicPeriod"/>
            </a:pPr>
            <a:r>
              <a:rPr lang="de-DE" altLang="de-DE" dirty="0">
                <a:solidFill>
                  <a:srgbClr val="000000"/>
                </a:solidFill>
              </a:rPr>
              <a:t>Organisatorisches, Anmeldung LVs</a:t>
            </a:r>
          </a:p>
          <a:p>
            <a:pPr marL="457200" indent="-457200">
              <a:buFontTx/>
              <a:buAutoNum type="arabicPeriod"/>
            </a:pPr>
            <a:r>
              <a:rPr lang="de-DE" altLang="de-DE" dirty="0">
                <a:solidFill>
                  <a:srgbClr val="000000"/>
                </a:solidFill>
              </a:rPr>
              <a:t>Nutzung von Räumlichkeiten</a:t>
            </a:r>
          </a:p>
          <a:p>
            <a:pPr marL="457200" indent="-457200">
              <a:buFontTx/>
              <a:buAutoNum type="arabicPeriod"/>
            </a:pPr>
            <a:r>
              <a:rPr lang="de-DE" altLang="de-DE" dirty="0">
                <a:solidFill>
                  <a:srgbClr val="000000"/>
                </a:solidFill>
              </a:rPr>
              <a:t>Studierendenvertretung</a:t>
            </a:r>
          </a:p>
          <a:p>
            <a:pPr marL="457200" indent="-457200">
              <a:buFontTx/>
              <a:buAutoNum type="arabicPeriod"/>
            </a:pPr>
            <a:r>
              <a:rPr lang="de-DE" altLang="de-DE" dirty="0">
                <a:solidFill>
                  <a:srgbClr val="000000"/>
                </a:solidFill>
              </a:rPr>
              <a:t>Wichtige Links auf einen Blick</a:t>
            </a:r>
          </a:p>
          <a:p>
            <a:pPr marL="457200" indent="-457200"/>
            <a:endParaRPr lang="de-DE" altLang="de-DE" dirty="0">
              <a:solidFill>
                <a:srgbClr val="000000"/>
              </a:solidFill>
            </a:endParaRPr>
          </a:p>
          <a:p>
            <a:pPr marL="457200" indent="-457200">
              <a:buFont typeface="Wingdings" pitchFamily="2" charset="2"/>
              <a:buChar char="à"/>
            </a:pPr>
            <a:r>
              <a:rPr lang="de-DE" altLang="de-DE" dirty="0">
                <a:solidFill>
                  <a:srgbClr val="000000"/>
                </a:solidFill>
                <a:sym typeface="Wingdings" pitchFamily="2" charset="2"/>
              </a:rPr>
              <a:t>Aufnahme-Bestätigungen für Inskription</a:t>
            </a:r>
          </a:p>
          <a:p>
            <a:pPr marL="457200" indent="-457200"/>
            <a:r>
              <a:rPr lang="de-DE" altLang="de-DE" dirty="0">
                <a:solidFill>
                  <a:srgbClr val="000000"/>
                </a:solidFill>
                <a:sym typeface="Wingdings" pitchFamily="2" charset="2"/>
              </a:rPr>
              <a:t>	Studierendenvertretung</a:t>
            </a:r>
          </a:p>
          <a:p>
            <a:pPr marL="457200" indent="-457200">
              <a:buFontTx/>
              <a:buAutoNum type="arabicPeriod"/>
            </a:pPr>
            <a:endParaRPr lang="de-AT" alt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e-DE" altLang="de-DE" sz="3200" dirty="0">
                <a:solidFill>
                  <a:srgbClr val="333399">
                    <a:lumMod val="75000"/>
                  </a:srgbClr>
                </a:solidFill>
              </a:rPr>
              <a:t>Überblick</a:t>
            </a:r>
            <a:endParaRPr lang="de-A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Inhaltsplatzhalter 10"/>
          <p:cNvGraphicFramePr>
            <a:graphicFrameLocks noGrp="1"/>
          </p:cNvGraphicFramePr>
          <p:nvPr>
            <p:ph idx="1"/>
          </p:nvPr>
        </p:nvGraphicFramePr>
        <p:xfrm>
          <a:off x="179388" y="1557338"/>
          <a:ext cx="8713787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80920" cy="994122"/>
          </a:xfrm>
        </p:spPr>
        <p:txBody>
          <a:bodyPr/>
          <a:lstStyle/>
          <a:p>
            <a:r>
              <a:rPr lang="de-DE" dirty="0"/>
              <a:t>1. Orientierung am ZSU- </a:t>
            </a:r>
            <a:br>
              <a:rPr lang="de-DE" dirty="0"/>
            </a:br>
            <a:r>
              <a:rPr lang="de-DE" dirty="0"/>
              <a:t>Zentrum für Sportwissenschaft und Universitätssport</a:t>
            </a:r>
            <a:endParaRPr lang="de-AT" dirty="0"/>
          </a:p>
        </p:txBody>
      </p:sp>
      <p:graphicFrame>
        <p:nvGraphicFramePr>
          <p:cNvPr id="4" name="Inhaltsplatzhalt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085833"/>
              </p:ext>
            </p:extLst>
          </p:nvPr>
        </p:nvGraphicFramePr>
        <p:xfrm>
          <a:off x="331788" y="1709738"/>
          <a:ext cx="8713787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Geschweifte Klammer rechts 5"/>
          <p:cNvSpPr/>
          <p:nvPr/>
        </p:nvSpPr>
        <p:spPr bwMode="auto">
          <a:xfrm rot="5400000">
            <a:off x="3095836" y="656692"/>
            <a:ext cx="216024" cy="5760640"/>
          </a:xfrm>
          <a:prstGeom prst="rightBrace">
            <a:avLst>
              <a:gd name="adj1" fmla="val 8333"/>
              <a:gd name="adj2" fmla="val 50632"/>
            </a:avLst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3528" y="3645025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ZSU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388" y="1557338"/>
            <a:ext cx="8713787" cy="4895850"/>
          </a:xfrm>
        </p:spPr>
        <p:txBody>
          <a:bodyPr/>
          <a:lstStyle/>
          <a:p>
            <a:pPr>
              <a:defRPr/>
            </a:pPr>
            <a:r>
              <a:rPr lang="de-DE" dirty="0"/>
              <a:t>ist eine Organisationseinheit der Universität Wien</a:t>
            </a:r>
          </a:p>
          <a:p>
            <a:pPr>
              <a:defRPr/>
            </a:pPr>
            <a:endParaRPr lang="de-DE" sz="1800" dirty="0"/>
          </a:p>
          <a:p>
            <a:pPr>
              <a:defRPr/>
            </a:pPr>
            <a:r>
              <a:rPr lang="de-DE" dirty="0"/>
              <a:t>	</a:t>
            </a:r>
            <a:r>
              <a:rPr lang="de-DE" sz="1800" dirty="0"/>
              <a:t>Zentrumsleitung: Univ.-Prof. Mag. Dr. Otmar Weiß</a:t>
            </a:r>
          </a:p>
          <a:p>
            <a:pPr>
              <a:defRPr/>
            </a:pPr>
            <a:r>
              <a:rPr lang="de-DE" sz="1800" dirty="0"/>
              <a:t>	</a:t>
            </a:r>
            <a:r>
              <a:rPr lang="de-AT" sz="1800" dirty="0" err="1"/>
              <a:t>Stv</a:t>
            </a:r>
            <a:r>
              <a:rPr lang="de-AT" sz="1800" dirty="0"/>
              <a:t>. Leiter: Univ.-Prof. Dipl.-Ing. Dr. Arnold </a:t>
            </a:r>
            <a:r>
              <a:rPr lang="de-AT" sz="1800" dirty="0" err="1"/>
              <a:t>Baca</a:t>
            </a:r>
            <a:r>
              <a:rPr lang="de-AT" sz="1800" dirty="0"/>
              <a:t> (neuer Zentrumsleiter ab 		    01.10)</a:t>
            </a:r>
          </a:p>
          <a:p>
            <a:pPr marL="0" lvl="4" indent="0">
              <a:defRPr/>
            </a:pPr>
            <a:endParaRPr lang="de-DE" sz="1800" dirty="0"/>
          </a:p>
          <a:p>
            <a:pPr marL="0" lvl="4" indent="0">
              <a:defRPr/>
            </a:pPr>
            <a:r>
              <a:rPr lang="de-DE" sz="2200" dirty="0"/>
              <a:t>Das ZSU gliedert sich in 2 Institutionen:</a:t>
            </a:r>
          </a:p>
          <a:p>
            <a:pPr marL="0" lvl="4" indent="0">
              <a:defRPr/>
            </a:pPr>
            <a:endParaRPr lang="de-DE" sz="1800" dirty="0"/>
          </a:p>
          <a:p>
            <a:pPr marL="285750" lvl="4" indent="-285750">
              <a:buFont typeface="Arial" panose="020B0604020202020204" pitchFamily="34" charset="0"/>
              <a:buChar char="•"/>
              <a:defRPr/>
            </a:pPr>
            <a:r>
              <a:rPr lang="de-DE" sz="1800" b="1" dirty="0"/>
              <a:t>ISW</a:t>
            </a:r>
            <a:r>
              <a:rPr lang="de-DE" sz="1800" dirty="0"/>
              <a:t> -  Institut für Sportwissenschaft, Forschung und Lehre im Bereich Sportwissenschaft und LA Bewegung und Sport, </a:t>
            </a:r>
            <a:br>
              <a:rPr lang="de-DE" sz="1800" dirty="0"/>
            </a:b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dirty="0"/>
              <a:t>Forschung und Lehre</a:t>
            </a:r>
          </a:p>
          <a:p>
            <a:pPr marL="285750" lvl="4" indent="-285750">
              <a:buFont typeface="Arial" panose="020B0604020202020204" pitchFamily="34" charset="0"/>
              <a:buChar char="•"/>
              <a:defRPr/>
            </a:pPr>
            <a:endParaRPr lang="de-DE" sz="1800" dirty="0">
              <a:solidFill>
                <a:srgbClr val="FF0000"/>
              </a:solidFill>
            </a:endParaRPr>
          </a:p>
          <a:p>
            <a:pPr marL="285750" lvl="4" indent="-285750">
              <a:buFont typeface="Arial" panose="020B0604020202020204" pitchFamily="34" charset="0"/>
              <a:buChar char="•"/>
              <a:defRPr/>
            </a:pPr>
            <a:r>
              <a:rPr lang="de-DE" sz="1800" b="1" dirty="0">
                <a:solidFill>
                  <a:schemeClr val="bg1">
                    <a:lumMod val="50000"/>
                  </a:schemeClr>
                </a:solidFill>
              </a:rPr>
              <a:t>USI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 Universitätssportinstitut</a:t>
            </a:r>
            <a:endParaRPr lang="de-DE" sz="180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lvl="3" indent="0">
              <a:defRPr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	Sport- und Bewegungsangebote für Studierende und AbsolventInnen aller 	Universitäten, www.usi.at, Vorbereitungswochen </a:t>
            </a:r>
          </a:p>
          <a:p>
            <a:pPr marL="896938" lvl="3" indent="-896938">
              <a:defRPr/>
            </a:pPr>
            <a:endParaRPr lang="de-DE" sz="1800" dirty="0">
              <a:sym typeface="Wingdings" panose="05000000000000000000" pitchFamily="2" charset="2"/>
            </a:endParaRPr>
          </a:p>
          <a:p>
            <a:pPr>
              <a:defRPr/>
            </a:pPr>
            <a:endParaRPr lang="de-AT"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dirty="0">
                <a:solidFill>
                  <a:schemeClr val="tx1"/>
                </a:solidFill>
              </a:rPr>
              <a:t>Das Zentrum für Sportwissenschaft </a:t>
            </a:r>
            <a:br>
              <a:rPr lang="de-DE" altLang="de-DE" dirty="0">
                <a:solidFill>
                  <a:schemeClr val="tx1"/>
                </a:solidFill>
              </a:rPr>
            </a:br>
            <a:r>
              <a:rPr lang="de-DE" altLang="de-DE" dirty="0">
                <a:solidFill>
                  <a:schemeClr val="tx1"/>
                </a:solidFill>
              </a:rPr>
              <a:t>und Universitätssport</a:t>
            </a:r>
            <a:endParaRPr lang="de-AT" alt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7338"/>
            <a:ext cx="8713787" cy="4895850"/>
          </a:xfrm>
        </p:spPr>
        <p:txBody>
          <a:bodyPr/>
          <a:lstStyle/>
          <a:p>
            <a:pPr>
              <a:defRPr/>
            </a:pPr>
            <a:r>
              <a:rPr lang="de-AT" altLang="de-DE" b="1" dirty="0"/>
              <a:t>Studienprogrammleitung (SPL):</a:t>
            </a:r>
          </a:p>
          <a:p>
            <a:pPr marL="534988" lvl="2" indent="0">
              <a:buFont typeface="Symbol" panose="05050102010706020507" pitchFamily="18" charset="2"/>
              <a:buNone/>
              <a:defRPr/>
            </a:pPr>
            <a:r>
              <a:rPr lang="de-AT" altLang="de-DE" dirty="0" err="1"/>
              <a:t>Ao</a:t>
            </a:r>
            <a:r>
              <a:rPr lang="de-AT" altLang="de-DE" dirty="0"/>
              <a:t>. Univ.-Prof. Dr. Gerhard Smekal</a:t>
            </a:r>
          </a:p>
          <a:p>
            <a:pPr marL="534988" lvl="2" indent="0">
              <a:buFont typeface="Symbol" panose="05050102010706020507" pitchFamily="18" charset="2"/>
              <a:buNone/>
              <a:defRPr/>
            </a:pPr>
            <a:r>
              <a:rPr lang="de-AT" altLang="de-DE" dirty="0"/>
              <a:t>Vize-SPL: Mag. Dr. Karl Schörghuber</a:t>
            </a:r>
          </a:p>
          <a:p>
            <a:pPr marL="534988" lvl="2" indent="0">
              <a:buFont typeface="Symbol" panose="05050102010706020507" pitchFamily="18" charset="2"/>
              <a:buNone/>
              <a:defRPr/>
            </a:pPr>
            <a:r>
              <a:rPr lang="de-DE" altLang="de-DE" i="1" dirty="0">
                <a:sym typeface="Wingdings" panose="05000000000000000000" pitchFamily="2" charset="2"/>
              </a:rPr>
              <a:t>SPL-</a:t>
            </a:r>
            <a:r>
              <a:rPr lang="de-DE" altLang="de-DE" i="1" dirty="0" err="1">
                <a:sym typeface="Wingdings" panose="05000000000000000000" pitchFamily="2" charset="2"/>
              </a:rPr>
              <a:t>AssistentInnen</a:t>
            </a:r>
            <a:r>
              <a:rPr lang="de-DE" altLang="de-DE" i="1" dirty="0">
                <a:sym typeface="Wingdings" panose="05000000000000000000" pitchFamily="2" charset="2"/>
              </a:rPr>
              <a:t>: Alexander Freiler und Elisa Burtscher</a:t>
            </a:r>
          </a:p>
          <a:p>
            <a:pPr marL="641350" lvl="2" indent="0">
              <a:buFont typeface="Symbol" panose="05050102010706020507" pitchFamily="18" charset="2"/>
              <a:buNone/>
              <a:defRPr/>
            </a:pPr>
            <a:endParaRPr lang="de-DE" altLang="de-DE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de-DE" altLang="de-DE" b="1" dirty="0"/>
              <a:t>Organisation des Studiums:  Studien - Service - Center (SSC)</a:t>
            </a:r>
          </a:p>
          <a:p>
            <a:pPr marL="554038" lvl="2" indent="0">
              <a:buNone/>
              <a:defRPr/>
            </a:pPr>
            <a:r>
              <a:rPr lang="de-AT" altLang="de-DE" dirty="0"/>
              <a:t>Sekretariat: Sabine Roth und </a:t>
            </a:r>
            <a:r>
              <a:rPr lang="de-DE" altLang="de-DE" dirty="0"/>
              <a:t>Stefanie Bogner, </a:t>
            </a:r>
            <a:r>
              <a:rPr lang="de-DE" altLang="de-DE" dirty="0" err="1"/>
              <a:t>BSc</a:t>
            </a:r>
            <a:endParaRPr lang="de-AT" altLang="de-DE" dirty="0"/>
          </a:p>
          <a:p>
            <a:pPr marL="554038" lvl="2" indent="0">
              <a:buFont typeface="Symbol" panose="05050102010706020507" pitchFamily="18" charset="2"/>
              <a:buNone/>
              <a:defRPr/>
            </a:pPr>
            <a:r>
              <a:rPr lang="de-AT" altLang="de-DE" dirty="0"/>
              <a:t>Prüfungsreferat: Gerald Heissig</a:t>
            </a:r>
            <a:endParaRPr lang="de-DE" altLang="de-DE" dirty="0"/>
          </a:p>
          <a:p>
            <a:pPr>
              <a:defRPr/>
            </a:pPr>
            <a:endParaRPr lang="de-DE" altLang="de-DE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de-DE" altLang="de-DE" b="1" dirty="0">
                <a:sym typeface="Wingdings" panose="05000000000000000000" pitchFamily="2" charset="2"/>
              </a:rPr>
              <a:t>Emailadressen:</a:t>
            </a:r>
            <a:endParaRPr lang="de-DE" altLang="de-DE" b="1" dirty="0"/>
          </a:p>
          <a:p>
            <a:pPr marL="534988" lvl="2" indent="0">
              <a:buFont typeface="Symbol" panose="05050102010706020507" pitchFamily="18" charset="2"/>
              <a:buNone/>
              <a:defRPr/>
            </a:pPr>
            <a:r>
              <a:rPr lang="de-AT" altLang="de-DE" dirty="0">
                <a:solidFill>
                  <a:schemeClr val="accent1">
                    <a:lumMod val="50000"/>
                  </a:schemeClr>
                </a:solidFill>
              </a:rPr>
              <a:t>vorname.nachname@univie.ac.at </a:t>
            </a:r>
            <a:r>
              <a:rPr lang="de-AT" altLang="de-DE" dirty="0"/>
              <a:t>für Mitarbeitende</a:t>
            </a:r>
          </a:p>
          <a:p>
            <a:pPr marL="534988" lvl="2" indent="0">
              <a:buFont typeface="Symbol" panose="05050102010706020507" pitchFamily="18" charset="2"/>
              <a:buNone/>
              <a:defRPr/>
            </a:pPr>
            <a:r>
              <a:rPr lang="de-AT" altLang="de-DE" dirty="0">
                <a:solidFill>
                  <a:schemeClr val="accent1">
                    <a:lumMod val="50000"/>
                  </a:schemeClr>
                </a:solidFill>
              </a:rPr>
              <a:t>aMatrikelnummer@unet.univie.ac.at </a:t>
            </a:r>
            <a:r>
              <a:rPr lang="de-AT" altLang="de-DE" dirty="0"/>
              <a:t>für Studierende</a:t>
            </a:r>
          </a:p>
        </p:txBody>
      </p:sp>
      <p:sp>
        <p:nvSpPr>
          <p:cNvPr id="19459" name="Titel 4"/>
          <p:cNvSpPr>
            <a:spLocks noGrp="1"/>
          </p:cNvSpPr>
          <p:nvPr>
            <p:ph type="title"/>
          </p:nvPr>
        </p:nvSpPr>
        <p:spPr bwMode="auto">
          <a:xfrm>
            <a:off x="179512" y="404664"/>
            <a:ext cx="7272932" cy="9937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altLang="de-DE" dirty="0"/>
              <a:t>2. Ansprechpersonen in Studienangelegenheiten</a:t>
            </a:r>
            <a:endParaRPr lang="de-AT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15106" y="1557338"/>
            <a:ext cx="8713787" cy="48958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AT" altLang="de-DE" dirty="0"/>
              <a:t>Informieren Sie sich bitte regelmäßig auf der Homepage:</a:t>
            </a:r>
            <a:r>
              <a:rPr lang="de-AT" altLang="de-DE" dirty="0">
                <a:solidFill>
                  <a:srgbClr val="3333FF"/>
                </a:solidFill>
              </a:rPr>
              <a:t> </a:t>
            </a:r>
            <a:r>
              <a:rPr lang="de-DE" altLang="de-DE" sz="20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http://zsu-schmelz.univie.ac.at/</a:t>
            </a:r>
            <a:endParaRPr lang="de-DE" altLang="de-DE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altLang="de-DE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dirty="0"/>
              <a:t>Hier finden Sie: Studienpläne, Anerkennungs-Listen, Sprechstunden, Prüfungstermine, Zuständigkeiten, Lehrveranstaltungen, usw.</a:t>
            </a:r>
          </a:p>
          <a:p>
            <a:pPr>
              <a:defRPr/>
            </a:pPr>
            <a:endParaRPr lang="de-DE" altLang="de-DE" dirty="0"/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AT" altLang="de-DE" dirty="0"/>
              <a:t>Bitte aktuelle Informationen und Aushänge beachten:</a:t>
            </a:r>
          </a:p>
          <a:p>
            <a:pPr indent="360363" eaLnBrk="1" hangingPunct="1">
              <a:spcBef>
                <a:spcPct val="0"/>
              </a:spcBef>
              <a:defRPr/>
            </a:pPr>
            <a:r>
              <a:rPr lang="de-AT" altLang="de-DE" sz="18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http://lehre-schmelz.univie.ac.at/studienservicecenter/</a:t>
            </a:r>
            <a:endParaRPr lang="de-AT" altLang="de-DE" sz="1800" dirty="0">
              <a:solidFill>
                <a:schemeClr val="accent1">
                  <a:lumMod val="50000"/>
                </a:schemeClr>
              </a:solidFill>
            </a:endParaRPr>
          </a:p>
          <a:p>
            <a:pPr indent="360363" eaLnBrk="1" hangingPunct="1">
              <a:spcBef>
                <a:spcPct val="0"/>
              </a:spcBef>
              <a:defRPr/>
            </a:pPr>
            <a:endParaRPr lang="de-AT" altLang="de-DE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531" name="Titel 2"/>
          <p:cNvSpPr>
            <a:spLocks noGrp="1"/>
          </p:cNvSpPr>
          <p:nvPr>
            <p:ph type="title"/>
          </p:nvPr>
        </p:nvSpPr>
        <p:spPr bwMode="auto">
          <a:xfrm>
            <a:off x="323528" y="404812"/>
            <a:ext cx="6192837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altLang="de-DE" dirty="0"/>
              <a:t>3. Erfolgreich durch das Studium </a:t>
            </a:r>
            <a:br>
              <a:rPr lang="de-DE" altLang="de-DE" dirty="0"/>
            </a:br>
            <a:r>
              <a:rPr lang="de-DE" altLang="de-DE" dirty="0"/>
              <a:t>	</a:t>
            </a:r>
            <a:r>
              <a:rPr lang="de-DE" altLang="de-DE" dirty="0">
                <a:sym typeface="Wingdings" panose="05000000000000000000" pitchFamily="2" charset="2"/>
              </a:rPr>
              <a:t></a:t>
            </a:r>
            <a:r>
              <a:rPr lang="de-DE" altLang="de-DE" dirty="0"/>
              <a:t> durch Informationen</a:t>
            </a:r>
            <a:endParaRPr lang="de-AT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381269"/>
            <a:ext cx="6192688" cy="994122"/>
          </a:xfrm>
        </p:spPr>
        <p:txBody>
          <a:bodyPr/>
          <a:lstStyle/>
          <a:p>
            <a:r>
              <a:rPr lang="de-DE" dirty="0">
                <a:solidFill>
                  <a:srgbClr val="333399">
                    <a:lumMod val="75000"/>
                  </a:srgbClr>
                </a:solidFill>
              </a:rPr>
              <a:t>4.  Studienplan</a:t>
            </a:r>
            <a:endParaRPr lang="de-AT" dirty="0"/>
          </a:p>
        </p:txBody>
      </p:sp>
      <p:sp>
        <p:nvSpPr>
          <p:cNvPr id="4" name="Inhaltsplatzhalter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27781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2pPr>
            <a:lvl3pPr marL="358775" indent="555625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3pPr>
            <a:lvl4pPr marL="538163" indent="83343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717550" indent="111125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117475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163195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208915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254635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de-DE" altLang="de-DE" sz="2600" kern="12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defRPr/>
            </a:pPr>
            <a:endParaRPr lang="de-AT" altLang="de-DE" sz="2600" b="0" kern="12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de-AT" altLang="de-DE" sz="2800" b="0" kern="1200" dirty="0">
                <a:solidFill>
                  <a:srgbClr val="000000"/>
                </a:solidFill>
              </a:rPr>
              <a:t>… wirklich auskennen werden Sie sich in Ihrem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de-AT" altLang="de-DE" sz="2800" b="0" kern="1200" dirty="0">
                <a:solidFill>
                  <a:srgbClr val="000000"/>
                </a:solidFill>
              </a:rPr>
              <a:t>Studium nur, wenn Sie den für Sie 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de-AT" altLang="de-DE" sz="2800" b="0" kern="1200" dirty="0">
                <a:solidFill>
                  <a:srgbClr val="000000"/>
                </a:solidFill>
              </a:rPr>
              <a:t>zutreffenden </a:t>
            </a:r>
            <a:r>
              <a:rPr lang="de-AT" altLang="de-DE" sz="2800" b="0" kern="1200" dirty="0">
                <a:solidFill>
                  <a:srgbClr val="FF0000"/>
                </a:solidFill>
              </a:rPr>
              <a:t>Studienplan</a:t>
            </a:r>
            <a:r>
              <a:rPr lang="de-AT" altLang="de-DE" sz="2800" b="0" kern="1200" dirty="0">
                <a:solidFill>
                  <a:srgbClr val="000000"/>
                </a:solidFill>
              </a:rPr>
              <a:t> lesen!</a:t>
            </a:r>
          </a:p>
          <a:p>
            <a:pPr algn="ctr" eaLnBrk="1" hangingPunct="1">
              <a:spcBef>
                <a:spcPct val="0"/>
              </a:spcBef>
              <a:defRPr/>
            </a:pPr>
            <a:endParaRPr lang="de-DE" altLang="de-DE" sz="2600" kern="12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defRPr/>
            </a:pPr>
            <a:endParaRPr lang="de-DE" altLang="de-DE" sz="2600" kern="12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DE" altLang="de-DE" b="0" kern="1200" dirty="0">
                <a:solidFill>
                  <a:srgbClr val="000000"/>
                </a:solidFill>
                <a:hlinkClick r:id="rId2"/>
              </a:rPr>
              <a:t>http://lehre-schmelz.univie.ac.at/studienangebote/studienrichtungen/</a:t>
            </a:r>
            <a:endParaRPr lang="de-DE" altLang="de-DE" b="0" kern="1200" dirty="0">
              <a:solidFill>
                <a:srgbClr val="000000"/>
              </a:solidFill>
            </a:endParaRPr>
          </a:p>
          <a:p>
            <a:pPr>
              <a:defRPr/>
            </a:pPr>
            <a:endParaRPr lang="de-AT" altLang="de-DE" b="0" kern="1200" dirty="0">
              <a:solidFill>
                <a:srgbClr val="000000"/>
              </a:solidFill>
            </a:endParaRPr>
          </a:p>
          <a:p>
            <a:pPr>
              <a:defRPr/>
            </a:pPr>
            <a:endParaRPr lang="de-AT" kern="0" dirty="0"/>
          </a:p>
        </p:txBody>
      </p:sp>
    </p:spTree>
    <p:extLst>
      <p:ext uri="{BB962C8B-B14F-4D97-AF65-F5344CB8AC3E}">
        <p14:creationId xmlns:p14="http://schemas.microsoft.com/office/powerpoint/2010/main" val="27829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F60C9122-8A5C-4BF4-A44B-8F3618303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49" b="21739"/>
          <a:stretch/>
        </p:blipFill>
        <p:spPr>
          <a:xfrm>
            <a:off x="0" y="556860"/>
            <a:ext cx="7055891" cy="244827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C9F6183F-B223-4C3B-B9BA-61F5EE638B8A}"/>
              </a:ext>
            </a:extLst>
          </p:cNvPr>
          <p:cNvSpPr/>
          <p:nvPr/>
        </p:nvSpPr>
        <p:spPr bwMode="auto">
          <a:xfrm>
            <a:off x="5580112" y="836712"/>
            <a:ext cx="360040" cy="28803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19470796-9535-4328-B78F-5D889003E773}"/>
              </a:ext>
            </a:extLst>
          </p:cNvPr>
          <p:cNvPicPr/>
          <p:nvPr/>
        </p:nvPicPr>
        <p:blipFill rotWithShape="1">
          <a:blip r:embed="rId3"/>
          <a:srcRect l="1488" t="16173" r="2283" b="67933"/>
          <a:stretch/>
        </p:blipFill>
        <p:spPr bwMode="auto">
          <a:xfrm>
            <a:off x="135657" y="3789920"/>
            <a:ext cx="7847807" cy="855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feil: nach unten 8">
            <a:extLst>
              <a:ext uri="{FF2B5EF4-FFF2-40B4-BE49-F238E27FC236}">
                <a16:creationId xmlns:a16="http://schemas.microsoft.com/office/drawing/2014/main" xmlns="" id="{A99CC55E-4A76-444B-8334-934B6C73EAA6}"/>
              </a:ext>
            </a:extLst>
          </p:cNvPr>
          <p:cNvSpPr/>
          <p:nvPr/>
        </p:nvSpPr>
        <p:spPr bwMode="auto">
          <a:xfrm>
            <a:off x="4932040" y="3217066"/>
            <a:ext cx="358755" cy="423868"/>
          </a:xfrm>
          <a:prstGeom prst="downArrow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xmlns="" id="{5187841A-D011-428E-9A42-1D013ADA5ED4}"/>
              </a:ext>
            </a:extLst>
          </p:cNvPr>
          <p:cNvSpPr/>
          <p:nvPr/>
        </p:nvSpPr>
        <p:spPr bwMode="auto">
          <a:xfrm>
            <a:off x="4932039" y="5301208"/>
            <a:ext cx="358755" cy="423868"/>
          </a:xfrm>
          <a:prstGeom prst="downArrow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05.04.2006 20:58:02&quot;&gt;&lt;Slide id=&quot;350&quot; dur=&quot;2.719&quot;/&gt;&lt;Slide id=&quot;351&quot; dur=&quot;2.391&quot;/&gt;&lt;Slide id=&quot;352&quot; dur=&quot;2.515&quot;/&gt;&lt;Slide id=&quot;353&quot; dur=&quot;1.016&quot;/&gt;&lt;Slide id=&quot;354&quot; dur=&quot;3.641&quot;/&gt;&lt;Slide id=&quot;355&quot; dur=&quot;.281&quot;/&gt;&lt;/Timings&gt;&lt;/WMTools&gt;"/>
</p:tagLst>
</file>

<file path=ppt/theme/theme1.xml><?xml version="1.0" encoding="utf-8"?>
<a:theme xmlns:a="http://schemas.openxmlformats.org/drawingml/2006/main" name="SprInt_PPT">
  <a:themeElements>
    <a:clrScheme name="SprInt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prInt_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prInt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t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t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t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t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t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rInt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rInt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rInt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rInt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rInt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rInt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SprInt_PPT</Template>
  <TotalTime>0</TotalTime>
  <Words>876</Words>
  <Application>Microsoft Office PowerPoint</Application>
  <PresentationFormat>Bildschirmpräsentation (4:3)</PresentationFormat>
  <Paragraphs>207</Paragraphs>
  <Slides>26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Arial</vt:lpstr>
      <vt:lpstr>Symbol</vt:lpstr>
      <vt:lpstr>Wingdings</vt:lpstr>
      <vt:lpstr>SprInt_PPT</vt:lpstr>
      <vt:lpstr> Informationsveranstaltung </vt:lpstr>
      <vt:lpstr>Herzlich Willkommen  am Institut für Sportwissenschaft</vt:lpstr>
      <vt:lpstr>Überblick</vt:lpstr>
      <vt:lpstr>1. Orientierung am ZSU-  Zentrum für Sportwissenschaft und Universitätssport</vt:lpstr>
      <vt:lpstr>Das Zentrum für Sportwissenschaft  und Universitätssport</vt:lpstr>
      <vt:lpstr>2. Ansprechpersonen in Studienangelegenheiten</vt:lpstr>
      <vt:lpstr>3. Erfolgreich durch das Studium    durch Informationen</vt:lpstr>
      <vt:lpstr>4.  Studienplan</vt:lpstr>
      <vt:lpstr>PowerPoint-Präsentation</vt:lpstr>
      <vt:lpstr>Studienpläne – Basis Ihres Studiums</vt:lpstr>
      <vt:lpstr>Bachelorstudium Sportwissenschaft</vt:lpstr>
      <vt:lpstr>Empfohlener Pfad durch das Studium</vt:lpstr>
      <vt:lpstr>Bachelor Unterrichtsfach  Bewegung und Sport</vt:lpstr>
      <vt:lpstr>Teilnahme- Voraussetzungen für LVs</vt:lpstr>
      <vt:lpstr>5. Organisatorisches, Anmeldung zu LVs </vt:lpstr>
      <vt:lpstr>Anmeldungen zu Lehrveranstaltungen</vt:lpstr>
      <vt:lpstr>Anmeldung zu Lehrveranstaltungen</vt:lpstr>
      <vt:lpstr>Anmeldung zu Lehrveranstaltungen</vt:lpstr>
      <vt:lpstr>Punktesystem bei der Anmeldung für prüfungsimmanente LV und Prüfungen</vt:lpstr>
      <vt:lpstr>U:space Login</vt:lpstr>
      <vt:lpstr>Kommunikation: Studierendenanfragen per Mail nur noch über u:account</vt:lpstr>
      <vt:lpstr>6. Nutzung von Räumlichkeiten am ZSSW</vt:lpstr>
      <vt:lpstr>Voraussetzungen für Nutzung</vt:lpstr>
      <vt:lpstr>7. Studierendenvertretung</vt:lpstr>
      <vt:lpstr>8. Wichtige Links auf einen Blick</vt:lpstr>
      <vt:lpstr>PowerPoint-Präsentation</vt:lpstr>
    </vt:vector>
  </TitlesOfParts>
  <Company>Zentrum für Sportwissenschaft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Vorlesung - 06.04.2006 Einführung in die Sportinformatik  und Statistik</dc:title>
  <dc:creator>Abteilung Sportinformatik</dc:creator>
  <cp:lastModifiedBy>Elisa Burtscher</cp:lastModifiedBy>
  <cp:revision>355</cp:revision>
  <cp:lastPrinted>2016-02-03T10:32:31Z</cp:lastPrinted>
  <dcterms:created xsi:type="dcterms:W3CDTF">2006-06-12T06:31:27Z</dcterms:created>
  <dcterms:modified xsi:type="dcterms:W3CDTF">2018-09-24T09:56:00Z</dcterms:modified>
</cp:coreProperties>
</file>